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howSpecialPlsOnTitleSld="0" saveSubsetFonts="1">
  <p:sldMasterIdLst>
    <p:sldMasterId id="2147483656" r:id="rId4"/>
  </p:sldMasterIdLst>
  <p:notesMasterIdLst>
    <p:notesMasterId r:id="rId25"/>
  </p:notesMasterIdLst>
  <p:sldIdLst>
    <p:sldId id="4875" r:id="rId5"/>
    <p:sldId id="4870" r:id="rId6"/>
    <p:sldId id="4871" r:id="rId7"/>
    <p:sldId id="4945" r:id="rId8"/>
    <p:sldId id="4880" r:id="rId9"/>
    <p:sldId id="4874" r:id="rId10"/>
    <p:sldId id="4854" r:id="rId11"/>
    <p:sldId id="4793" r:id="rId12"/>
    <p:sldId id="4935" r:id="rId13"/>
    <p:sldId id="4931" r:id="rId14"/>
    <p:sldId id="4796" r:id="rId15"/>
    <p:sldId id="4794" r:id="rId16"/>
    <p:sldId id="4800" r:id="rId17"/>
    <p:sldId id="4873" r:id="rId18"/>
    <p:sldId id="4927" r:id="rId19"/>
    <p:sldId id="4928" r:id="rId20"/>
    <p:sldId id="4925" r:id="rId21"/>
    <p:sldId id="4947" r:id="rId22"/>
    <p:sldId id="4929" r:id="rId23"/>
    <p:sldId id="4926" r:id="rId24"/>
  </p:sldIdLst>
  <p:sldSz cx="18288000" cy="10287000"/>
  <p:notesSz cx="6858000" cy="9144000"/>
  <p:defaultTextStyle>
    <a:defPPr>
      <a:defRPr lang="uk-UA"/>
    </a:defPPr>
    <a:lvl1pPr marL="0" algn="l" defTabSz="1371408" rtl="0" eaLnBrk="1" latinLnBrk="0" hangingPunct="1">
      <a:defRPr sz="2700" kern="1200">
        <a:solidFill>
          <a:schemeClr val="tx1"/>
        </a:solidFill>
        <a:latin typeface="+mn-lt"/>
        <a:ea typeface="+mn-ea"/>
        <a:cs typeface="+mn-cs"/>
      </a:defRPr>
    </a:lvl1pPr>
    <a:lvl2pPr marL="685703" algn="l" defTabSz="1371408" rtl="0" eaLnBrk="1" latinLnBrk="0" hangingPunct="1">
      <a:defRPr sz="2700" kern="1200">
        <a:solidFill>
          <a:schemeClr val="tx1"/>
        </a:solidFill>
        <a:latin typeface="+mn-lt"/>
        <a:ea typeface="+mn-ea"/>
        <a:cs typeface="+mn-cs"/>
      </a:defRPr>
    </a:lvl2pPr>
    <a:lvl3pPr marL="1371408" algn="l" defTabSz="1371408" rtl="0" eaLnBrk="1" latinLnBrk="0" hangingPunct="1">
      <a:defRPr sz="2700" kern="1200">
        <a:solidFill>
          <a:schemeClr val="tx1"/>
        </a:solidFill>
        <a:latin typeface="+mn-lt"/>
        <a:ea typeface="+mn-ea"/>
        <a:cs typeface="+mn-cs"/>
      </a:defRPr>
    </a:lvl3pPr>
    <a:lvl4pPr marL="2057112" algn="l" defTabSz="1371408" rtl="0" eaLnBrk="1" latinLnBrk="0" hangingPunct="1">
      <a:defRPr sz="2700" kern="1200">
        <a:solidFill>
          <a:schemeClr val="tx1"/>
        </a:solidFill>
        <a:latin typeface="+mn-lt"/>
        <a:ea typeface="+mn-ea"/>
        <a:cs typeface="+mn-cs"/>
      </a:defRPr>
    </a:lvl4pPr>
    <a:lvl5pPr marL="2742815" algn="l" defTabSz="1371408" rtl="0" eaLnBrk="1" latinLnBrk="0" hangingPunct="1">
      <a:defRPr sz="2700" kern="1200">
        <a:solidFill>
          <a:schemeClr val="tx1"/>
        </a:solidFill>
        <a:latin typeface="+mn-lt"/>
        <a:ea typeface="+mn-ea"/>
        <a:cs typeface="+mn-cs"/>
      </a:defRPr>
    </a:lvl5pPr>
    <a:lvl6pPr marL="3428518" algn="l" defTabSz="1371408" rtl="0" eaLnBrk="1" latinLnBrk="0" hangingPunct="1">
      <a:defRPr sz="2700" kern="1200">
        <a:solidFill>
          <a:schemeClr val="tx1"/>
        </a:solidFill>
        <a:latin typeface="+mn-lt"/>
        <a:ea typeface="+mn-ea"/>
        <a:cs typeface="+mn-cs"/>
      </a:defRPr>
    </a:lvl6pPr>
    <a:lvl7pPr marL="4114223" algn="l" defTabSz="1371408" rtl="0" eaLnBrk="1" latinLnBrk="0" hangingPunct="1">
      <a:defRPr sz="2700" kern="1200">
        <a:solidFill>
          <a:schemeClr val="tx1"/>
        </a:solidFill>
        <a:latin typeface="+mn-lt"/>
        <a:ea typeface="+mn-ea"/>
        <a:cs typeface="+mn-cs"/>
      </a:defRPr>
    </a:lvl7pPr>
    <a:lvl8pPr marL="4799927" algn="l" defTabSz="1371408" rtl="0" eaLnBrk="1" latinLnBrk="0" hangingPunct="1">
      <a:defRPr sz="2700" kern="1200">
        <a:solidFill>
          <a:schemeClr val="tx1"/>
        </a:solidFill>
        <a:latin typeface="+mn-lt"/>
        <a:ea typeface="+mn-ea"/>
        <a:cs typeface="+mn-cs"/>
      </a:defRPr>
    </a:lvl8pPr>
    <a:lvl9pPr marL="5485630" algn="l" defTabSz="1371408" rtl="0" eaLnBrk="1" latinLnBrk="0" hangingPunct="1">
      <a:defRPr sz="2700" kern="1200">
        <a:solidFill>
          <a:schemeClr val="tx1"/>
        </a:solidFill>
        <a:latin typeface="+mn-lt"/>
        <a:ea typeface="+mn-ea"/>
        <a:cs typeface="+mn-cs"/>
      </a:defRPr>
    </a:lvl9pPr>
  </p:defaultTextStyle>
  <p:extLst>
    <p:ext uri="{521415D9-36F7-43E2-AB2F-B90AF26B5E84}">
      <p14:sectionLst xmlns:p14="http://schemas.microsoft.com/office/powerpoint/2010/main">
        <p14:section name="Einführung" id="{0809AFF1-82C2-4ECA-A84D-5B7063FB4FAF}">
          <p14:sldIdLst>
            <p14:sldId id="4875"/>
            <p14:sldId id="4870"/>
          </p14:sldIdLst>
        </p14:section>
        <p14:section name="Das Programm" id="{67713C9A-269B-BE4D-BEAC-915B4C30C207}">
          <p14:sldIdLst>
            <p14:sldId id="4871"/>
            <p14:sldId id="4945"/>
            <p14:sldId id="4880"/>
            <p14:sldId id="4874"/>
            <p14:sldId id="4854"/>
            <p14:sldId id="4793"/>
            <p14:sldId id="4935"/>
            <p14:sldId id="4931"/>
            <p14:sldId id="4796"/>
          </p14:sldIdLst>
        </p14:section>
        <p14:section name="Leitprinzipien und Impact" id="{B5712C45-C614-154F-80FB-30E0C37EB564}">
          <p14:sldIdLst>
            <p14:sldId id="4794"/>
            <p14:sldId id="4800"/>
            <p14:sldId id="4873"/>
          </p14:sldIdLst>
        </p14:section>
        <p14:section name="Next Steps, Kosten &amp; Referenzen" id="{D7FD6B68-4F17-B042-9566-3005B6BFDD19}">
          <p14:sldIdLst>
            <p14:sldId id="4927"/>
            <p14:sldId id="4928"/>
            <p14:sldId id="4925"/>
            <p14:sldId id="4947"/>
            <p14:sldId id="4929"/>
            <p14:sldId id="4926"/>
          </p14:sldIdLst>
        </p14:section>
        <p14:section name="Anlage" id="{6357AEBA-7A2E-C74A-912D-6381C16CFABE}">
          <p14:sldIdLst/>
        </p14:section>
      </p14:sectionLst>
    </p:ext>
    <p:ext uri="{EFAFB233-063F-42B5-8137-9DF3F51BA10A}">
      <p15:sldGuideLst xmlns:p15="http://schemas.microsoft.com/office/powerpoint/2012/main">
        <p15:guide id="1" orient="horz" pos="3576" userDrawn="1">
          <p15:clr>
            <a:srgbClr val="A4A3A4"/>
          </p15:clr>
        </p15:guide>
        <p15:guide id="2" pos="57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CF21"/>
    <a:srgbClr val="DAA06F"/>
    <a:srgbClr val="72A100"/>
    <a:srgbClr val="009EDD"/>
    <a:srgbClr val="ED2351"/>
    <a:srgbClr val="D93853"/>
    <a:srgbClr val="891F77"/>
    <a:srgbClr val="009EDE"/>
    <a:srgbClr val="73116F"/>
    <a:srgbClr val="4A4A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30" autoAdjust="0"/>
    <p:restoredTop sz="95014" autoAdjust="0"/>
  </p:normalViewPr>
  <p:slideViewPr>
    <p:cSldViewPr>
      <p:cViewPr varScale="1">
        <p:scale>
          <a:sx n="80" d="100"/>
          <a:sy n="80" d="100"/>
        </p:scale>
        <p:origin x="592" y="216"/>
      </p:cViewPr>
      <p:guideLst>
        <p:guide orient="horz" pos="3576"/>
        <p:guide pos="5760"/>
      </p:guideLst>
    </p:cSldViewPr>
  </p:slideViewPr>
  <p:outlineViewPr>
    <p:cViewPr>
      <p:scale>
        <a:sx n="33" d="100"/>
        <a:sy n="33" d="100"/>
      </p:scale>
      <p:origin x="0" y="-67620"/>
    </p:cViewPr>
  </p:outlineViewPr>
  <p:notesTextViewPr>
    <p:cViewPr>
      <p:scale>
        <a:sx n="1" d="1"/>
        <a:sy n="1" d="1"/>
      </p:scale>
      <p:origin x="0" y="0"/>
    </p:cViewPr>
  </p:notesTextViewPr>
  <p:sorterViewPr>
    <p:cViewPr>
      <p:scale>
        <a:sx n="77" d="100"/>
        <a:sy n="77" d="100"/>
      </p:scale>
      <p:origin x="0" y="-10488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027185-10FB-4A57-B3F0-45136A811A24}" type="datetimeFigureOut">
              <a:rPr lang="uk-UA" smtClean="0"/>
              <a:t>01.07.26</a:t>
            </a:fld>
            <a:endParaRPr lang="uk-U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9C3A12-1E0F-412B-B376-8089A55D946C}" type="slidenum">
              <a:rPr lang="uk-UA" smtClean="0"/>
              <a:t>‹Nr.›</a:t>
            </a:fld>
            <a:endParaRPr lang="uk-UA"/>
          </a:p>
        </p:txBody>
      </p:sp>
    </p:spTree>
    <p:extLst>
      <p:ext uri="{BB962C8B-B14F-4D97-AF65-F5344CB8AC3E}">
        <p14:creationId xmlns:p14="http://schemas.microsoft.com/office/powerpoint/2010/main" val="2567216900"/>
      </p:ext>
    </p:extLst>
  </p:cSld>
  <p:clrMap bg1="lt1" tx1="dk1" bg2="lt2" tx2="dk2" accent1="accent1" accent2="accent2" accent3="accent3" accent4="accent4" accent5="accent5" accent6="accent6" hlink="hlink" folHlink="folHlink"/>
  <p:notesStyle>
    <a:lvl1pPr marL="0" algn="l" defTabSz="914272" rtl="0" eaLnBrk="1" latinLnBrk="0" hangingPunct="1">
      <a:defRPr sz="1200" kern="1200">
        <a:solidFill>
          <a:schemeClr val="tx1"/>
        </a:solidFill>
        <a:latin typeface="+mn-lt"/>
        <a:ea typeface="+mn-ea"/>
        <a:cs typeface="+mn-cs"/>
      </a:defRPr>
    </a:lvl1pPr>
    <a:lvl2pPr marL="457137" algn="l" defTabSz="914272" rtl="0" eaLnBrk="1" latinLnBrk="0" hangingPunct="1">
      <a:defRPr sz="1200" kern="1200">
        <a:solidFill>
          <a:schemeClr val="tx1"/>
        </a:solidFill>
        <a:latin typeface="+mn-lt"/>
        <a:ea typeface="+mn-ea"/>
        <a:cs typeface="+mn-cs"/>
      </a:defRPr>
    </a:lvl2pPr>
    <a:lvl3pPr marL="914272" algn="l" defTabSz="914272" rtl="0" eaLnBrk="1" latinLnBrk="0" hangingPunct="1">
      <a:defRPr sz="1200" kern="1200">
        <a:solidFill>
          <a:schemeClr val="tx1"/>
        </a:solidFill>
        <a:latin typeface="+mn-lt"/>
        <a:ea typeface="+mn-ea"/>
        <a:cs typeface="+mn-cs"/>
      </a:defRPr>
    </a:lvl3pPr>
    <a:lvl4pPr marL="1371408" algn="l" defTabSz="914272" rtl="0" eaLnBrk="1" latinLnBrk="0" hangingPunct="1">
      <a:defRPr sz="1200" kern="1200">
        <a:solidFill>
          <a:schemeClr val="tx1"/>
        </a:solidFill>
        <a:latin typeface="+mn-lt"/>
        <a:ea typeface="+mn-ea"/>
        <a:cs typeface="+mn-cs"/>
      </a:defRPr>
    </a:lvl4pPr>
    <a:lvl5pPr marL="1828543" algn="l" defTabSz="914272" rtl="0" eaLnBrk="1" latinLnBrk="0" hangingPunct="1">
      <a:defRPr sz="1200" kern="1200">
        <a:solidFill>
          <a:schemeClr val="tx1"/>
        </a:solidFill>
        <a:latin typeface="+mn-lt"/>
        <a:ea typeface="+mn-ea"/>
        <a:cs typeface="+mn-cs"/>
      </a:defRPr>
    </a:lvl5pPr>
    <a:lvl6pPr marL="2285680" algn="l" defTabSz="914272" rtl="0" eaLnBrk="1" latinLnBrk="0" hangingPunct="1">
      <a:defRPr sz="1200" kern="1200">
        <a:solidFill>
          <a:schemeClr val="tx1"/>
        </a:solidFill>
        <a:latin typeface="+mn-lt"/>
        <a:ea typeface="+mn-ea"/>
        <a:cs typeface="+mn-cs"/>
      </a:defRPr>
    </a:lvl6pPr>
    <a:lvl7pPr marL="2742815" algn="l" defTabSz="914272" rtl="0" eaLnBrk="1" latinLnBrk="0" hangingPunct="1">
      <a:defRPr sz="1200" kern="1200">
        <a:solidFill>
          <a:schemeClr val="tx1"/>
        </a:solidFill>
        <a:latin typeface="+mn-lt"/>
        <a:ea typeface="+mn-ea"/>
        <a:cs typeface="+mn-cs"/>
      </a:defRPr>
    </a:lvl7pPr>
    <a:lvl8pPr marL="3199952" algn="l" defTabSz="914272" rtl="0" eaLnBrk="1" latinLnBrk="0" hangingPunct="1">
      <a:defRPr sz="1200" kern="1200">
        <a:solidFill>
          <a:schemeClr val="tx1"/>
        </a:solidFill>
        <a:latin typeface="+mn-lt"/>
        <a:ea typeface="+mn-ea"/>
        <a:cs typeface="+mn-cs"/>
      </a:defRPr>
    </a:lvl8pPr>
    <a:lvl9pPr marL="3657087" algn="l" defTabSz="91427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4AEA98C-8766-4A41-BB06-F4D2548DA325}" type="slidenum">
              <a:rPr lang="en-GB" smtClean="0"/>
              <a:t>4</a:t>
            </a:fld>
            <a:endParaRPr lang="en-GB"/>
          </a:p>
        </p:txBody>
      </p:sp>
    </p:spTree>
    <p:extLst>
      <p:ext uri="{BB962C8B-B14F-4D97-AF65-F5344CB8AC3E}">
        <p14:creationId xmlns:p14="http://schemas.microsoft.com/office/powerpoint/2010/main" val="2051205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342900" indent="-342900" fontAlgn="t">
              <a:buFont typeface="+mj-lt"/>
              <a:buAutoNum type="arabicPeriod"/>
            </a:pPr>
            <a:r>
              <a:rPr lang="de-DE" sz="1200">
                <a:solidFill>
                  <a:srgbClr val="4A4A4A"/>
                </a:solidFill>
                <a:latin typeface="MetaOT-Norm" panose="020B0504030101020102" pitchFamily="34" charset="77"/>
              </a:rPr>
              <a:t>Teilnehmende wählen in jedem Bereich eine </a:t>
            </a:r>
            <a:r>
              <a:rPr lang="de-DE" sz="1200" b="1">
                <a:solidFill>
                  <a:srgbClr val="4A4A4A"/>
                </a:solidFill>
                <a:latin typeface="MetaOT-Norm" panose="020B0504030101020102" pitchFamily="34" charset="77"/>
              </a:rPr>
              <a:t>Aktivität</a:t>
            </a:r>
            <a:r>
              <a:rPr lang="de-DE" sz="1200">
                <a:solidFill>
                  <a:srgbClr val="4A4A4A"/>
                </a:solidFill>
                <a:latin typeface="MetaOT-Norm" panose="020B0504030101020102" pitchFamily="34" charset="77"/>
              </a:rPr>
              <a:t> und formulieren ein </a:t>
            </a:r>
            <a:r>
              <a:rPr lang="de-DE" sz="1200" b="1">
                <a:solidFill>
                  <a:srgbClr val="4A4A4A"/>
                </a:solidFill>
                <a:latin typeface="MetaOT-Norm" panose="020B0504030101020102" pitchFamily="34" charset="77"/>
              </a:rPr>
              <a:t>„smartes“ Ziel.</a:t>
            </a:r>
          </a:p>
          <a:p>
            <a:pPr marL="342900" indent="-342900" fontAlgn="t">
              <a:buFont typeface="+mj-lt"/>
              <a:buAutoNum type="arabicPeriod"/>
            </a:pPr>
            <a:r>
              <a:rPr lang="de-DE" sz="1200">
                <a:solidFill>
                  <a:srgbClr val="4A4A4A"/>
                </a:solidFill>
                <a:latin typeface="MetaOT-Norm" panose="020B0504030101020102" pitchFamily="34" charset="77"/>
              </a:rPr>
              <a:t>Sie suchen sich </a:t>
            </a:r>
            <a:r>
              <a:rPr lang="de-DE" sz="1200" err="1">
                <a:solidFill>
                  <a:srgbClr val="4A4A4A"/>
                </a:solidFill>
                <a:latin typeface="MetaOT-Norm" panose="020B0504030101020102" pitchFamily="34" charset="77"/>
              </a:rPr>
              <a:t>eine:n</a:t>
            </a:r>
            <a:r>
              <a:rPr lang="de-DE" sz="1200">
                <a:solidFill>
                  <a:srgbClr val="4A4A4A"/>
                </a:solidFill>
                <a:latin typeface="MetaOT-Norm" panose="020B0504030101020102" pitchFamily="34" charset="77"/>
              </a:rPr>
              <a:t> </a:t>
            </a:r>
            <a:r>
              <a:rPr lang="de-DE" sz="1200" b="1" err="1">
                <a:solidFill>
                  <a:srgbClr val="4A4A4A"/>
                </a:solidFill>
                <a:latin typeface="MetaOT-Norm" panose="020B0504030101020102" pitchFamily="34" charset="77"/>
              </a:rPr>
              <a:t>Gutachter:in</a:t>
            </a:r>
            <a:r>
              <a:rPr lang="de-DE" sz="1200" b="1">
                <a:solidFill>
                  <a:srgbClr val="4A4A4A"/>
                </a:solidFill>
                <a:latin typeface="MetaOT-Norm" panose="020B0504030101020102" pitchFamily="34" charset="77"/>
              </a:rPr>
              <a:t> </a:t>
            </a:r>
            <a:r>
              <a:rPr lang="de-DE" sz="1200">
                <a:solidFill>
                  <a:srgbClr val="4A4A4A"/>
                </a:solidFill>
                <a:latin typeface="MetaOT-Norm" panose="020B0504030101020102" pitchFamily="34" charset="77"/>
              </a:rPr>
              <a:t>für jede Aktivität.</a:t>
            </a:r>
          </a:p>
          <a:p>
            <a:pPr marL="342900" indent="-342900" fontAlgn="t">
              <a:buFont typeface="+mj-lt"/>
              <a:buAutoNum type="arabicPeriod"/>
            </a:pPr>
            <a:r>
              <a:rPr lang="de-DE" sz="1200">
                <a:solidFill>
                  <a:srgbClr val="4A4A4A"/>
                </a:solidFill>
                <a:latin typeface="MetaOT-Norm" panose="020B0504030101020102" pitchFamily="34" charset="77"/>
              </a:rPr>
              <a:t>Sie führen jede Aktivität mindestens 1h/Woche </a:t>
            </a:r>
            <a:r>
              <a:rPr lang="de-DE" sz="1200" b="1">
                <a:solidFill>
                  <a:srgbClr val="4A4A4A"/>
                </a:solidFill>
                <a:latin typeface="MetaOT-Norm" panose="020B0504030101020102" pitchFamily="34" charset="77"/>
              </a:rPr>
              <a:t>in ihrer Freizeit (auch: Ganztag) </a:t>
            </a:r>
            <a:r>
              <a:rPr lang="de-DE" sz="1200">
                <a:solidFill>
                  <a:srgbClr val="4A4A4A"/>
                </a:solidFill>
                <a:latin typeface="MetaOT-Norm" panose="020B0504030101020102" pitchFamily="34" charset="77"/>
              </a:rPr>
              <a:t>durch.</a:t>
            </a:r>
          </a:p>
          <a:p>
            <a:pPr marL="342900" indent="-342900" fontAlgn="t">
              <a:buFont typeface="+mj-lt"/>
              <a:buAutoNum type="arabicPeriod"/>
            </a:pPr>
            <a:r>
              <a:rPr lang="de-DE" sz="1200" b="1">
                <a:solidFill>
                  <a:srgbClr val="4A4A4A"/>
                </a:solidFill>
                <a:latin typeface="MetaOT-Norm" panose="020B0504030101020102" pitchFamily="34" charset="77"/>
              </a:rPr>
              <a:t>Dauer der Teilnahme</a:t>
            </a:r>
            <a:r>
              <a:rPr lang="de-DE" sz="1200">
                <a:solidFill>
                  <a:srgbClr val="4A4A4A"/>
                </a:solidFill>
                <a:latin typeface="MetaOT-Norm" panose="020B0504030101020102" pitchFamily="34" charset="77"/>
              </a:rPr>
              <a:t>, wenn die Stufen nacheinander absolviert werden: für Bronze 13h in zwei Bereichen &amp; 26h in einem Bereich (3 bzw. 6 Monate); für Silber 26h in allen Bereichen (6 Monate): für Gold 52h in allen Bereichen (12 Monate).</a:t>
            </a:r>
          </a:p>
          <a:p>
            <a:pPr marL="342900" indent="-342900" fontAlgn="t">
              <a:buFont typeface="+mj-lt"/>
              <a:buAutoNum type="arabicPeriod"/>
            </a:pPr>
            <a:r>
              <a:rPr lang="de-DE" sz="1200" b="1">
                <a:solidFill>
                  <a:srgbClr val="4A4A4A"/>
                </a:solidFill>
                <a:latin typeface="MetaOT-Norm" panose="020B0504030101020102" pitchFamily="34" charset="77"/>
              </a:rPr>
              <a:t>Schwerpunkt: </a:t>
            </a:r>
            <a:r>
              <a:rPr lang="de-DE" sz="1200">
                <a:solidFill>
                  <a:srgbClr val="4A4A4A"/>
                </a:solidFill>
                <a:latin typeface="MetaOT-Norm" panose="020B0504030101020102" pitchFamily="34" charset="77"/>
              </a:rPr>
              <a:t>Teilnehmende, die direkt mit der Silber- oder Goldstufe beginnen, führen ihre Aktivität in einem Bereich </a:t>
            </a:r>
            <a:r>
              <a:rPr lang="de-DE" sz="1200" b="1">
                <a:solidFill>
                  <a:srgbClr val="4A4A4A"/>
                </a:solidFill>
                <a:latin typeface="MetaOT-Norm" panose="020B0504030101020102" pitchFamily="34" charset="77"/>
              </a:rPr>
              <a:t>zusätzliche 26h (6 Monate) </a:t>
            </a:r>
            <a:r>
              <a:rPr lang="de-DE" sz="1200">
                <a:solidFill>
                  <a:srgbClr val="4A4A4A"/>
                </a:solidFill>
                <a:latin typeface="MetaOT-Norm" panose="020B0504030101020102" pitchFamily="34" charset="77"/>
              </a:rPr>
              <a:t>durch; auch die Anzahl der Expeditionen erhöht sich für Direkteinsteigende.</a:t>
            </a:r>
            <a:endParaRPr lang="de-DE" sz="1200" u="none" strike="noStrike">
              <a:solidFill>
                <a:srgbClr val="4A4A4A"/>
              </a:solidFill>
              <a:effectLst/>
              <a:latin typeface="MetaOT-Norm" panose="020B0504030101020102" pitchFamily="34" charset="77"/>
            </a:endParaRPr>
          </a:p>
          <a:p>
            <a:endParaRPr lang="de-DE"/>
          </a:p>
        </p:txBody>
      </p:sp>
      <p:sp>
        <p:nvSpPr>
          <p:cNvPr id="4" name="Foliennummernplatzhalter 3"/>
          <p:cNvSpPr>
            <a:spLocks noGrp="1"/>
          </p:cNvSpPr>
          <p:nvPr>
            <p:ph type="sldNum" sz="quarter" idx="5"/>
          </p:nvPr>
        </p:nvSpPr>
        <p:spPr/>
        <p:txBody>
          <a:bodyPr/>
          <a:lstStyle/>
          <a:p>
            <a:fld id="{BD9C3A12-1E0F-412B-B376-8089A55D946C}" type="slidenum">
              <a:rPr lang="uk-UA" smtClean="0"/>
              <a:t>5</a:t>
            </a:fld>
            <a:endParaRPr lang="uk-UA"/>
          </a:p>
        </p:txBody>
      </p:sp>
    </p:spTree>
    <p:extLst>
      <p:ext uri="{BB962C8B-B14F-4D97-AF65-F5344CB8AC3E}">
        <p14:creationId xmlns:p14="http://schemas.microsoft.com/office/powerpoint/2010/main" val="600152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342900" indent="-342900" fontAlgn="t">
              <a:buFont typeface="+mj-lt"/>
              <a:buAutoNum type="arabicPeriod"/>
            </a:pPr>
            <a:r>
              <a:rPr lang="de-DE" sz="1200">
                <a:solidFill>
                  <a:srgbClr val="4A4A4A"/>
                </a:solidFill>
                <a:latin typeface="MetaOT-Norm" panose="020B0504030101020102" pitchFamily="34" charset="77"/>
              </a:rPr>
              <a:t>Teilnehmende wählen in jedem Bereich eine </a:t>
            </a:r>
            <a:r>
              <a:rPr lang="de-DE" sz="1200" b="1">
                <a:solidFill>
                  <a:srgbClr val="4A4A4A"/>
                </a:solidFill>
                <a:latin typeface="MetaOT-Norm" panose="020B0504030101020102" pitchFamily="34" charset="77"/>
              </a:rPr>
              <a:t>Aktivität</a:t>
            </a:r>
            <a:r>
              <a:rPr lang="de-DE" sz="1200">
                <a:solidFill>
                  <a:srgbClr val="4A4A4A"/>
                </a:solidFill>
                <a:latin typeface="MetaOT-Norm" panose="020B0504030101020102" pitchFamily="34" charset="77"/>
              </a:rPr>
              <a:t> und formulieren ein </a:t>
            </a:r>
            <a:r>
              <a:rPr lang="de-DE" sz="1200" b="1">
                <a:solidFill>
                  <a:srgbClr val="4A4A4A"/>
                </a:solidFill>
                <a:latin typeface="MetaOT-Norm" panose="020B0504030101020102" pitchFamily="34" charset="77"/>
              </a:rPr>
              <a:t>„smartes“ Ziel.</a:t>
            </a:r>
          </a:p>
          <a:p>
            <a:pPr marL="342900" indent="-342900" fontAlgn="t">
              <a:buFont typeface="+mj-lt"/>
              <a:buAutoNum type="arabicPeriod"/>
            </a:pPr>
            <a:r>
              <a:rPr lang="de-DE" sz="1200">
                <a:solidFill>
                  <a:srgbClr val="4A4A4A"/>
                </a:solidFill>
                <a:latin typeface="MetaOT-Norm" panose="020B0504030101020102" pitchFamily="34" charset="77"/>
              </a:rPr>
              <a:t>Sie suchen sich </a:t>
            </a:r>
            <a:r>
              <a:rPr lang="de-DE" sz="1200" err="1">
                <a:solidFill>
                  <a:srgbClr val="4A4A4A"/>
                </a:solidFill>
                <a:latin typeface="MetaOT-Norm" panose="020B0504030101020102" pitchFamily="34" charset="77"/>
              </a:rPr>
              <a:t>eine:n</a:t>
            </a:r>
            <a:r>
              <a:rPr lang="de-DE" sz="1200">
                <a:solidFill>
                  <a:srgbClr val="4A4A4A"/>
                </a:solidFill>
                <a:latin typeface="MetaOT-Norm" panose="020B0504030101020102" pitchFamily="34" charset="77"/>
              </a:rPr>
              <a:t> </a:t>
            </a:r>
            <a:r>
              <a:rPr lang="de-DE" sz="1200" b="1" err="1">
                <a:solidFill>
                  <a:srgbClr val="4A4A4A"/>
                </a:solidFill>
                <a:latin typeface="MetaOT-Norm" panose="020B0504030101020102" pitchFamily="34" charset="77"/>
              </a:rPr>
              <a:t>Gutachter:in</a:t>
            </a:r>
            <a:r>
              <a:rPr lang="de-DE" sz="1200" b="1">
                <a:solidFill>
                  <a:srgbClr val="4A4A4A"/>
                </a:solidFill>
                <a:latin typeface="MetaOT-Norm" panose="020B0504030101020102" pitchFamily="34" charset="77"/>
              </a:rPr>
              <a:t> </a:t>
            </a:r>
            <a:r>
              <a:rPr lang="de-DE" sz="1200">
                <a:solidFill>
                  <a:srgbClr val="4A4A4A"/>
                </a:solidFill>
                <a:latin typeface="MetaOT-Norm" panose="020B0504030101020102" pitchFamily="34" charset="77"/>
              </a:rPr>
              <a:t>für jede Aktivität.</a:t>
            </a:r>
          </a:p>
          <a:p>
            <a:pPr marL="342900" indent="-342900" fontAlgn="t">
              <a:buFont typeface="+mj-lt"/>
              <a:buAutoNum type="arabicPeriod"/>
            </a:pPr>
            <a:r>
              <a:rPr lang="de-DE" sz="1200">
                <a:solidFill>
                  <a:srgbClr val="4A4A4A"/>
                </a:solidFill>
                <a:latin typeface="MetaOT-Norm" panose="020B0504030101020102" pitchFamily="34" charset="77"/>
              </a:rPr>
              <a:t>Sie führen jede Aktivität mindestens 1h/Woche </a:t>
            </a:r>
            <a:r>
              <a:rPr lang="de-DE" sz="1200" b="1">
                <a:solidFill>
                  <a:srgbClr val="4A4A4A"/>
                </a:solidFill>
                <a:latin typeface="MetaOT-Norm" panose="020B0504030101020102" pitchFamily="34" charset="77"/>
              </a:rPr>
              <a:t>in ihrer Freizeit (auch: Ganztag) </a:t>
            </a:r>
            <a:r>
              <a:rPr lang="de-DE" sz="1200">
                <a:solidFill>
                  <a:srgbClr val="4A4A4A"/>
                </a:solidFill>
                <a:latin typeface="MetaOT-Norm" panose="020B0504030101020102" pitchFamily="34" charset="77"/>
              </a:rPr>
              <a:t>durch.</a:t>
            </a:r>
          </a:p>
          <a:p>
            <a:pPr marL="342900" indent="-342900" fontAlgn="t">
              <a:buFont typeface="+mj-lt"/>
              <a:buAutoNum type="arabicPeriod"/>
            </a:pPr>
            <a:r>
              <a:rPr lang="de-DE" sz="1200" b="1">
                <a:solidFill>
                  <a:srgbClr val="4A4A4A"/>
                </a:solidFill>
                <a:latin typeface="MetaOT-Norm" panose="020B0504030101020102" pitchFamily="34" charset="77"/>
              </a:rPr>
              <a:t>Dauer der Teilnahme</a:t>
            </a:r>
            <a:r>
              <a:rPr lang="de-DE" sz="1200">
                <a:solidFill>
                  <a:srgbClr val="4A4A4A"/>
                </a:solidFill>
                <a:latin typeface="MetaOT-Norm" panose="020B0504030101020102" pitchFamily="34" charset="77"/>
              </a:rPr>
              <a:t>, wenn die Stufen nacheinander absolviert werden: für Bronze 13h in zwei Bereichen &amp; 26h in einem Bereich (3 bzw. 6 Monate); für Silber 26h in allen Bereichen (6 Monate): für Gold 52h in allen Bereichen (12 Monate).</a:t>
            </a:r>
          </a:p>
          <a:p>
            <a:pPr marL="342900" indent="-342900" fontAlgn="t">
              <a:buFont typeface="+mj-lt"/>
              <a:buAutoNum type="arabicPeriod"/>
            </a:pPr>
            <a:r>
              <a:rPr lang="de-DE" sz="1200" b="1">
                <a:solidFill>
                  <a:srgbClr val="4A4A4A"/>
                </a:solidFill>
                <a:latin typeface="MetaOT-Norm" panose="020B0504030101020102" pitchFamily="34" charset="77"/>
              </a:rPr>
              <a:t>Schwerpunkt: </a:t>
            </a:r>
            <a:r>
              <a:rPr lang="de-DE" sz="1200">
                <a:solidFill>
                  <a:srgbClr val="4A4A4A"/>
                </a:solidFill>
                <a:latin typeface="MetaOT-Norm" panose="020B0504030101020102" pitchFamily="34" charset="77"/>
              </a:rPr>
              <a:t>Teilnehmende, die direkt mit der Silber- oder Goldstufe beginnen, führen ihre Aktivität in einem Bereich </a:t>
            </a:r>
            <a:r>
              <a:rPr lang="de-DE" sz="1200" b="1">
                <a:solidFill>
                  <a:srgbClr val="4A4A4A"/>
                </a:solidFill>
                <a:latin typeface="MetaOT-Norm" panose="020B0504030101020102" pitchFamily="34" charset="77"/>
              </a:rPr>
              <a:t>zusätzliche 26h (6 Monate) </a:t>
            </a:r>
            <a:r>
              <a:rPr lang="de-DE" sz="1200">
                <a:solidFill>
                  <a:srgbClr val="4A4A4A"/>
                </a:solidFill>
                <a:latin typeface="MetaOT-Norm" panose="020B0504030101020102" pitchFamily="34" charset="77"/>
              </a:rPr>
              <a:t>durch; auch die Anzahl der Expeditionen erhöht sich für Direkteinsteigende.</a:t>
            </a:r>
            <a:endParaRPr lang="de-DE" sz="1200" u="none" strike="noStrike">
              <a:solidFill>
                <a:srgbClr val="4A4A4A"/>
              </a:solidFill>
              <a:effectLst/>
              <a:latin typeface="MetaOT-Norm" panose="020B0504030101020102" pitchFamily="34" charset="77"/>
            </a:endParaRPr>
          </a:p>
          <a:p>
            <a:endParaRPr lang="de-DE"/>
          </a:p>
        </p:txBody>
      </p:sp>
      <p:sp>
        <p:nvSpPr>
          <p:cNvPr id="4" name="Foliennummernplatzhalter 3"/>
          <p:cNvSpPr>
            <a:spLocks noGrp="1"/>
          </p:cNvSpPr>
          <p:nvPr>
            <p:ph type="sldNum" sz="quarter" idx="5"/>
          </p:nvPr>
        </p:nvSpPr>
        <p:spPr/>
        <p:txBody>
          <a:bodyPr/>
          <a:lstStyle/>
          <a:p>
            <a:fld id="{BD9C3A12-1E0F-412B-B376-8089A55D946C}" type="slidenum">
              <a:rPr lang="uk-UA" smtClean="0"/>
              <a:t>6</a:t>
            </a:fld>
            <a:endParaRPr lang="uk-UA"/>
          </a:p>
        </p:txBody>
      </p:sp>
    </p:spTree>
    <p:extLst>
      <p:ext uri="{BB962C8B-B14F-4D97-AF65-F5344CB8AC3E}">
        <p14:creationId xmlns:p14="http://schemas.microsoft.com/office/powerpoint/2010/main" val="1895548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Bürgermeister</a:t>
            </a:r>
            <a:r>
              <a:rPr lang="en-GB" dirty="0"/>
              <a:t>…</a:t>
            </a:r>
          </a:p>
        </p:txBody>
      </p:sp>
      <p:sp>
        <p:nvSpPr>
          <p:cNvPr id="4" name="Slide Number Placeholder 3"/>
          <p:cNvSpPr>
            <a:spLocks noGrp="1"/>
          </p:cNvSpPr>
          <p:nvPr>
            <p:ph type="sldNum" sz="quarter" idx="5"/>
          </p:nvPr>
        </p:nvSpPr>
        <p:spPr/>
        <p:txBody>
          <a:bodyPr/>
          <a:lstStyle/>
          <a:p>
            <a:fld id="{04BB2739-46C3-42CA-806C-5DDB1DC00D1F}" type="slidenum">
              <a:rPr lang="en-US" smtClean="0"/>
              <a:t>18</a:t>
            </a:fld>
            <a:endParaRPr lang="en-US"/>
          </a:p>
        </p:txBody>
      </p:sp>
    </p:spTree>
    <p:extLst>
      <p:ext uri="{BB962C8B-B14F-4D97-AF65-F5344CB8AC3E}">
        <p14:creationId xmlns:p14="http://schemas.microsoft.com/office/powerpoint/2010/main" val="3830951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1840B-C90D-2207-6C82-0200229D62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4282CE-14C1-BFE9-08F9-47A146A6DF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15E658-02C5-40A4-BC67-5884E7EAB46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DF1FB74-0643-BB13-4051-98F97E7DE1FB}"/>
              </a:ext>
            </a:extLst>
          </p:cNvPr>
          <p:cNvSpPr>
            <a:spLocks noGrp="1"/>
          </p:cNvSpPr>
          <p:nvPr>
            <p:ph type="sldNum" sz="quarter" idx="5"/>
          </p:nvPr>
        </p:nvSpPr>
        <p:spPr/>
        <p:txBody>
          <a:bodyPr/>
          <a:lstStyle/>
          <a:p>
            <a:fld id="{04BB2739-46C3-42CA-806C-5DDB1DC00D1F}" type="slidenum">
              <a:rPr lang="en-US" smtClean="0"/>
              <a:t>19</a:t>
            </a:fld>
            <a:endParaRPr lang="en-US"/>
          </a:p>
        </p:txBody>
      </p:sp>
    </p:spTree>
    <p:extLst>
      <p:ext uri="{BB962C8B-B14F-4D97-AF65-F5344CB8AC3E}">
        <p14:creationId xmlns:p14="http://schemas.microsoft.com/office/powerpoint/2010/main" val="1833902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5" Type="http://schemas.openxmlformats.org/officeDocument/2006/relationships/image" Target="../media/image1.png"/><Relationship Id="rId4" Type="http://schemas.openxmlformats.org/officeDocument/2006/relationships/image" Target="../media/image2.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37033639"/>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EFAULT SLIDE">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876300" y="571412"/>
            <a:ext cx="5448301" cy="717119"/>
          </a:xfrm>
          <a:prstGeom prst="rect">
            <a:avLst/>
          </a:prstGeom>
          <a:noFill/>
        </p:spPr>
        <p:txBody>
          <a:bodyPr wrap="square" rtlCol="0">
            <a:spAutoFit/>
          </a:bodyPr>
          <a:lstStyle>
            <a:lvl1pPr>
              <a:defRPr lang="uk-UA" sz="4501" b="0" i="0">
                <a:latin typeface="Montserrat" pitchFamily="2" charset="77"/>
                <a:ea typeface="Roboto Condensed" panose="02000000000000000000" pitchFamily="2" charset="0"/>
                <a:cs typeface="+mn-cs"/>
              </a:defRPr>
            </a:lvl1pPr>
          </a:lstStyle>
          <a:p>
            <a:pPr marL="0" lvl="0"/>
            <a:r>
              <a:rPr lang="de-DE" dirty="0">
                <a:latin typeface="MetaOT-Medi" panose="020B0504030101020102" pitchFamily="34" charset="77"/>
              </a:rPr>
              <a:t>Unser Ziel</a:t>
            </a:r>
            <a:endParaRPr lang="uk-UA" dirty="0"/>
          </a:p>
        </p:txBody>
      </p:sp>
    </p:spTree>
    <p:extLst>
      <p:ext uri="{BB962C8B-B14F-4D97-AF65-F5344CB8AC3E}">
        <p14:creationId xmlns:p14="http://schemas.microsoft.com/office/powerpoint/2010/main" val="1696298120"/>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3_BLANK">
    <p:spTree>
      <p:nvGrpSpPr>
        <p:cNvPr id="1" name=""/>
        <p:cNvGrpSpPr/>
        <p:nvPr/>
      </p:nvGrpSpPr>
      <p:grpSpPr>
        <a:xfrm>
          <a:off x="0" y="0"/>
          <a:ext cx="0" cy="0"/>
          <a:chOff x="0" y="0"/>
          <a:chExt cx="0" cy="0"/>
        </a:xfrm>
      </p:grpSpPr>
      <p:sp>
        <p:nvSpPr>
          <p:cNvPr id="4" name="Picture Placeholder 5"/>
          <p:cNvSpPr>
            <a:spLocks noGrp="1"/>
          </p:cNvSpPr>
          <p:nvPr>
            <p:ph type="pic" sz="quarter" idx="11"/>
          </p:nvPr>
        </p:nvSpPr>
        <p:spPr>
          <a:xfrm>
            <a:off x="0" y="2"/>
            <a:ext cx="18288000" cy="5138057"/>
          </a:xfrm>
          <a:prstGeom prst="rect">
            <a:avLst/>
          </a:prstGeom>
        </p:spPr>
        <p:txBody>
          <a:bodyPr/>
          <a:lstStyle>
            <a:lvl1pPr>
              <a:defRPr b="0" i="0">
                <a:latin typeface="Montserrat" pitchFamily="2" charset="77"/>
              </a:defRPr>
            </a:lvl1pPr>
          </a:lstStyle>
          <a:p>
            <a:endParaRPr lang="uk-UA" dirty="0"/>
          </a:p>
        </p:txBody>
      </p:sp>
      <p:pic>
        <p:nvPicPr>
          <p:cNvPr id="3" name="Grafik 2">
            <a:extLst>
              <a:ext uri="{FF2B5EF4-FFF2-40B4-BE49-F238E27FC236}">
                <a16:creationId xmlns:a16="http://schemas.microsoft.com/office/drawing/2014/main" id="{ADA10962-1BC4-744E-A7CB-1FBDECC1DF2C}"/>
              </a:ext>
            </a:extLst>
          </p:cNvPr>
          <p:cNvPicPr>
            <a:picLocks noChangeAspect="1"/>
          </p:cNvPicPr>
          <p:nvPr userDrawn="1"/>
        </p:nvPicPr>
        <p:blipFill>
          <a:blip r:embed="rId2"/>
          <a:stretch>
            <a:fillRect/>
          </a:stretch>
        </p:blipFill>
        <p:spPr>
          <a:xfrm>
            <a:off x="14859000" y="8691373"/>
            <a:ext cx="2503935" cy="888896"/>
          </a:xfrm>
          <a:prstGeom prst="rect">
            <a:avLst/>
          </a:prstGeom>
        </p:spPr>
      </p:pic>
    </p:spTree>
    <p:extLst>
      <p:ext uri="{BB962C8B-B14F-4D97-AF65-F5344CB8AC3E}">
        <p14:creationId xmlns:p14="http://schemas.microsoft.com/office/powerpoint/2010/main" val="2402269913"/>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4_DEFAULT SLIDE">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B780FDA-77CD-857C-F9B6-550C23AB48CD}"/>
              </a:ext>
            </a:extLst>
          </p:cNvPr>
          <p:cNvGraphicFramePr>
            <a:graphicFrameLocks noChangeAspect="1"/>
          </p:cNvGraphicFramePr>
          <p:nvPr userDrawn="1">
            <p:custDataLst>
              <p:tags r:id="rId1"/>
            </p:custDataLst>
            <p:extLst>
              <p:ext uri="{D42A27DB-BD31-4B8C-83A1-F6EECF244321}">
                <p14:modId xmlns:p14="http://schemas.microsoft.com/office/powerpoint/2010/main" val="2615571058"/>
              </p:ext>
            </p:extLst>
          </p:nvPr>
        </p:nvGraphicFramePr>
        <p:xfrm>
          <a:off x="2382" y="2382"/>
          <a:ext cx="2382" cy="2382"/>
        </p:xfrm>
        <a:graphic>
          <a:graphicData uri="http://schemas.openxmlformats.org/presentationml/2006/ole">
            <mc:AlternateContent xmlns:mc="http://schemas.openxmlformats.org/markup-compatibility/2006">
              <mc:Choice xmlns:v="urn:schemas-microsoft-com:vml" Requires="v">
                <p:oleObj name="think-cell Slide" r:id="rId3" imgW="425" imgH="426" progId="TCLayout.ActiveDocument.1">
                  <p:embed/>
                </p:oleObj>
              </mc:Choice>
              <mc:Fallback>
                <p:oleObj name="think-cell Slide" r:id="rId3" imgW="425" imgH="426" progId="TCLayout.ActiveDocument.1">
                  <p:embed/>
                  <p:pic>
                    <p:nvPicPr>
                      <p:cNvPr id="6" name="think-cell data - do not delete" hidden="1">
                        <a:extLst>
                          <a:ext uri="{FF2B5EF4-FFF2-40B4-BE49-F238E27FC236}">
                            <a16:creationId xmlns:a16="http://schemas.microsoft.com/office/drawing/2014/main" id="{EB780FDA-77CD-857C-F9B6-550C23AB48CD}"/>
                          </a:ext>
                        </a:extLst>
                      </p:cNvPr>
                      <p:cNvPicPr/>
                      <p:nvPr/>
                    </p:nvPicPr>
                    <p:blipFill>
                      <a:blip r:embed="rId4"/>
                      <a:stretch>
                        <a:fillRect/>
                      </a:stretch>
                    </p:blipFill>
                    <p:spPr>
                      <a:xfrm>
                        <a:off x="2382" y="2382"/>
                        <a:ext cx="2382" cy="2382"/>
                      </a:xfrm>
                      <a:prstGeom prst="rect">
                        <a:avLst/>
                      </a:prstGeom>
                    </p:spPr>
                  </p:pic>
                </p:oleObj>
              </mc:Fallback>
            </mc:AlternateContent>
          </a:graphicData>
        </a:graphic>
      </p:graphicFrame>
      <p:sp>
        <p:nvSpPr>
          <p:cNvPr id="2" name="Rechteck 1">
            <a:extLst>
              <a:ext uri="{FF2B5EF4-FFF2-40B4-BE49-F238E27FC236}">
                <a16:creationId xmlns:a16="http://schemas.microsoft.com/office/drawing/2014/main" id="{787A161E-E30A-3F4D-850E-79775C42C549}"/>
              </a:ext>
            </a:extLst>
          </p:cNvPr>
          <p:cNvSpPr/>
          <p:nvPr userDrawn="1"/>
        </p:nvSpPr>
        <p:spPr>
          <a:xfrm>
            <a:off x="2" y="0"/>
            <a:ext cx="4531470" cy="10287000"/>
          </a:xfrm>
          <a:prstGeom prst="rect">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1371477" rtl="0" eaLnBrk="1" fontAlgn="auto" latinLnBrk="0" hangingPunct="1">
              <a:lnSpc>
                <a:spcPct val="100000"/>
              </a:lnSpc>
              <a:spcBef>
                <a:spcPts val="0"/>
              </a:spcBef>
              <a:spcAft>
                <a:spcPts val="0"/>
              </a:spcAft>
              <a:buClrTx/>
              <a:buSzTx/>
              <a:buFontTx/>
              <a:buNone/>
              <a:tabLst/>
              <a:defRPr/>
            </a:pPr>
            <a:endParaRPr kumimoji="0" lang="de-DE" sz="2801" b="0" i="0" u="none" strike="noStrike" kern="1200" cap="none" spc="0" normalizeH="0" baseline="0" noProof="0" dirty="0">
              <a:ln>
                <a:noFill/>
              </a:ln>
              <a:solidFill>
                <a:srgbClr val="494949"/>
              </a:solidFill>
              <a:effectLst/>
              <a:uLnTx/>
              <a:uFillTx/>
              <a:latin typeface="MetaOT-Bold" panose="020B0804030101020102" pitchFamily="34" charset="0"/>
              <a:ea typeface="+mn-ea"/>
              <a:cs typeface="+mn-cs"/>
            </a:endParaRPr>
          </a:p>
        </p:txBody>
      </p:sp>
      <p:sp>
        <p:nvSpPr>
          <p:cNvPr id="5" name="Textplatzhalter 4">
            <a:extLst>
              <a:ext uri="{FF2B5EF4-FFF2-40B4-BE49-F238E27FC236}">
                <a16:creationId xmlns:a16="http://schemas.microsoft.com/office/drawing/2014/main" id="{781E61D4-B436-7F4F-999D-AD6CB69B4CB4}"/>
              </a:ext>
            </a:extLst>
          </p:cNvPr>
          <p:cNvSpPr>
            <a:spLocks noGrp="1"/>
          </p:cNvSpPr>
          <p:nvPr>
            <p:ph type="body" sz="quarter" idx="10" hasCustomPrompt="1"/>
          </p:nvPr>
        </p:nvSpPr>
        <p:spPr>
          <a:xfrm>
            <a:off x="881438" y="3194048"/>
            <a:ext cx="2768600" cy="3898907"/>
          </a:xfrm>
          <a:prstGeom prst="rect">
            <a:avLst/>
          </a:prstGeom>
        </p:spPr>
        <p:txBody>
          <a:bodyPr/>
          <a:lstStyle>
            <a:lvl1pPr marL="0" indent="0">
              <a:buNone/>
              <a:defRPr sz="4500" b="0" i="0">
                <a:solidFill>
                  <a:schemeClr val="bg1"/>
                </a:solidFill>
                <a:latin typeface="MetaOT-Bold" panose="020B0804030101020102" pitchFamily="34" charset="0"/>
              </a:defRPr>
            </a:lvl1pPr>
          </a:lstStyle>
          <a:p>
            <a:pPr lvl="0"/>
            <a:r>
              <a:rPr lang="de-DE" dirty="0"/>
              <a:t>Click </a:t>
            </a:r>
            <a:r>
              <a:rPr lang="de-DE" dirty="0" err="1"/>
              <a:t>here</a:t>
            </a:r>
            <a:r>
              <a:rPr lang="de-DE" dirty="0"/>
              <a:t> </a:t>
            </a:r>
            <a:r>
              <a:rPr lang="de-DE" dirty="0" err="1"/>
              <a:t>for</a:t>
            </a:r>
            <a:r>
              <a:rPr lang="de-DE" dirty="0"/>
              <a:t> Text</a:t>
            </a:r>
          </a:p>
        </p:txBody>
      </p:sp>
      <p:pic>
        <p:nvPicPr>
          <p:cNvPr id="4" name="Grafik 2">
            <a:extLst>
              <a:ext uri="{FF2B5EF4-FFF2-40B4-BE49-F238E27FC236}">
                <a16:creationId xmlns:a16="http://schemas.microsoft.com/office/drawing/2014/main" id="{834F6678-E87A-0B60-FB98-9333BA5C3843}"/>
              </a:ext>
            </a:extLst>
          </p:cNvPr>
          <p:cNvPicPr>
            <a:picLocks noChangeAspect="1"/>
          </p:cNvPicPr>
          <p:nvPr userDrawn="1"/>
        </p:nvPicPr>
        <p:blipFill>
          <a:blip r:embed="rId5">
            <a:clrChange>
              <a:clrFrom>
                <a:srgbClr val="FFFFFF"/>
              </a:clrFrom>
              <a:clrTo>
                <a:srgbClr val="FFFFFF">
                  <a:alpha val="0"/>
                </a:srgbClr>
              </a:clrTo>
            </a:clrChange>
          </a:blip>
          <a:stretch>
            <a:fillRect/>
          </a:stretch>
        </p:blipFill>
        <p:spPr>
          <a:xfrm>
            <a:off x="16198274" y="9390991"/>
            <a:ext cx="1882302" cy="668216"/>
          </a:xfrm>
          <a:prstGeom prst="rect">
            <a:avLst/>
          </a:prstGeom>
        </p:spPr>
      </p:pic>
      <p:sp>
        <p:nvSpPr>
          <p:cNvPr id="3" name="Title 2">
            <a:extLst>
              <a:ext uri="{FF2B5EF4-FFF2-40B4-BE49-F238E27FC236}">
                <a16:creationId xmlns:a16="http://schemas.microsoft.com/office/drawing/2014/main" id="{05EDC45A-D209-4A3F-F491-CE8188C86D32}"/>
              </a:ext>
            </a:extLst>
          </p:cNvPr>
          <p:cNvSpPr>
            <a:spLocks noGrp="1"/>
          </p:cNvSpPr>
          <p:nvPr>
            <p:ph type="title"/>
          </p:nvPr>
        </p:nvSpPr>
        <p:spPr>
          <a:xfrm>
            <a:off x="4896287" y="571500"/>
            <a:ext cx="11958971" cy="742950"/>
          </a:xfrm>
          <a:prstGeom prst="rect">
            <a:avLst/>
          </a:prstGeom>
        </p:spPr>
        <p:txBody>
          <a:bodyPr vert="horz"/>
          <a:lstStyle>
            <a:lvl1pPr>
              <a:defRPr sz="4500">
                <a:latin typeface="MetaOT-Bold" panose="020B0804030101020102" pitchFamily="34" charset="0"/>
              </a:defRPr>
            </a:lvl1pPr>
          </a:lstStyle>
          <a:p>
            <a:r>
              <a:rPr lang="en-US" dirty="0"/>
              <a:t>Click to edit Master title style</a:t>
            </a:r>
          </a:p>
        </p:txBody>
      </p:sp>
    </p:spTree>
    <p:extLst>
      <p:ext uri="{BB962C8B-B14F-4D97-AF65-F5344CB8AC3E}">
        <p14:creationId xmlns:p14="http://schemas.microsoft.com/office/powerpoint/2010/main" val="37265539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387135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733" r:id="rId3"/>
    <p:sldLayoutId id="2147483809" r:id="rId4"/>
  </p:sldLayoutIdLst>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hf sldNum="0" hdr="0" dt="0"/>
  <p:txStyles>
    <p:titleStyle>
      <a:lvl1pPr algn="l" defTabSz="1371719"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30" indent="-342930" algn="l" defTabSz="1371719" rtl="0" eaLnBrk="1" latinLnBrk="0" hangingPunct="1">
        <a:lnSpc>
          <a:spcPct val="90000"/>
        </a:lnSpc>
        <a:spcBef>
          <a:spcPts val="1501"/>
        </a:spcBef>
        <a:buFont typeface="Arial" panose="020B0604020202020204" pitchFamily="34" charset="0"/>
        <a:buChar char="•"/>
        <a:defRPr sz="4200" kern="1200">
          <a:solidFill>
            <a:schemeClr val="tx1"/>
          </a:solidFill>
          <a:latin typeface="+mn-lt"/>
          <a:ea typeface="+mn-ea"/>
          <a:cs typeface="+mn-cs"/>
        </a:defRPr>
      </a:lvl1pPr>
      <a:lvl2pPr marL="1028789" indent="-342930" algn="l" defTabSz="1371719"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649" indent="-342930" algn="l" defTabSz="1371719"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509" indent="-342930" algn="l" defTabSz="1371719" rtl="0" eaLnBrk="1" latinLnBrk="0" hangingPunct="1">
        <a:lnSpc>
          <a:spcPct val="90000"/>
        </a:lnSpc>
        <a:spcBef>
          <a:spcPts val="750"/>
        </a:spcBef>
        <a:buFont typeface="Arial" panose="020B0604020202020204" pitchFamily="34" charset="0"/>
        <a:buChar char="•"/>
        <a:defRPr sz="2701" kern="1200">
          <a:solidFill>
            <a:schemeClr val="tx1"/>
          </a:solidFill>
          <a:latin typeface="+mn-lt"/>
          <a:ea typeface="+mn-ea"/>
          <a:cs typeface="+mn-cs"/>
        </a:defRPr>
      </a:lvl4pPr>
      <a:lvl5pPr marL="3086366" indent="-342930" algn="l" defTabSz="1371719" rtl="0" eaLnBrk="1" latinLnBrk="0" hangingPunct="1">
        <a:lnSpc>
          <a:spcPct val="90000"/>
        </a:lnSpc>
        <a:spcBef>
          <a:spcPts val="750"/>
        </a:spcBef>
        <a:buFont typeface="Arial" panose="020B0604020202020204" pitchFamily="34" charset="0"/>
        <a:buChar char="•"/>
        <a:defRPr sz="2701" kern="1200">
          <a:solidFill>
            <a:schemeClr val="tx1"/>
          </a:solidFill>
          <a:latin typeface="+mn-lt"/>
          <a:ea typeface="+mn-ea"/>
          <a:cs typeface="+mn-cs"/>
        </a:defRPr>
      </a:lvl5pPr>
      <a:lvl6pPr marL="3772226" indent="-342930" algn="l" defTabSz="1371719" rtl="0" eaLnBrk="1" latinLnBrk="0" hangingPunct="1">
        <a:lnSpc>
          <a:spcPct val="90000"/>
        </a:lnSpc>
        <a:spcBef>
          <a:spcPts val="750"/>
        </a:spcBef>
        <a:buFont typeface="Arial" panose="020B0604020202020204" pitchFamily="34" charset="0"/>
        <a:buChar char="•"/>
        <a:defRPr sz="2701" kern="1200">
          <a:solidFill>
            <a:schemeClr val="tx1"/>
          </a:solidFill>
          <a:latin typeface="+mn-lt"/>
          <a:ea typeface="+mn-ea"/>
          <a:cs typeface="+mn-cs"/>
        </a:defRPr>
      </a:lvl6pPr>
      <a:lvl7pPr marL="4458086" indent="-342930" algn="l" defTabSz="1371719" rtl="0" eaLnBrk="1" latinLnBrk="0" hangingPunct="1">
        <a:lnSpc>
          <a:spcPct val="90000"/>
        </a:lnSpc>
        <a:spcBef>
          <a:spcPts val="750"/>
        </a:spcBef>
        <a:buFont typeface="Arial" panose="020B0604020202020204" pitchFamily="34" charset="0"/>
        <a:buChar char="•"/>
        <a:defRPr sz="2701" kern="1200">
          <a:solidFill>
            <a:schemeClr val="tx1"/>
          </a:solidFill>
          <a:latin typeface="+mn-lt"/>
          <a:ea typeface="+mn-ea"/>
          <a:cs typeface="+mn-cs"/>
        </a:defRPr>
      </a:lvl7pPr>
      <a:lvl8pPr marL="5143945" indent="-342930" algn="l" defTabSz="1371719" rtl="0" eaLnBrk="1" latinLnBrk="0" hangingPunct="1">
        <a:lnSpc>
          <a:spcPct val="90000"/>
        </a:lnSpc>
        <a:spcBef>
          <a:spcPts val="750"/>
        </a:spcBef>
        <a:buFont typeface="Arial" panose="020B0604020202020204" pitchFamily="34" charset="0"/>
        <a:buChar char="•"/>
        <a:defRPr sz="2701" kern="1200">
          <a:solidFill>
            <a:schemeClr val="tx1"/>
          </a:solidFill>
          <a:latin typeface="+mn-lt"/>
          <a:ea typeface="+mn-ea"/>
          <a:cs typeface="+mn-cs"/>
        </a:defRPr>
      </a:lvl8pPr>
      <a:lvl9pPr marL="5829805" indent="-342930" algn="l" defTabSz="1371719" rtl="0" eaLnBrk="1" latinLnBrk="0" hangingPunct="1">
        <a:lnSpc>
          <a:spcPct val="90000"/>
        </a:lnSpc>
        <a:spcBef>
          <a:spcPts val="750"/>
        </a:spcBef>
        <a:buFont typeface="Arial" panose="020B0604020202020204" pitchFamily="34" charset="0"/>
        <a:buChar char="•"/>
        <a:defRPr sz="2701" kern="1200">
          <a:solidFill>
            <a:schemeClr val="tx1"/>
          </a:solidFill>
          <a:latin typeface="+mn-lt"/>
          <a:ea typeface="+mn-ea"/>
          <a:cs typeface="+mn-cs"/>
        </a:defRPr>
      </a:lvl9pPr>
    </p:bodyStyle>
    <p:otherStyle>
      <a:defPPr>
        <a:defRPr lang="en-US"/>
      </a:defPPr>
      <a:lvl1pPr marL="0" algn="l" defTabSz="1371719" rtl="0" eaLnBrk="1" latinLnBrk="0" hangingPunct="1">
        <a:defRPr sz="2701" kern="1200">
          <a:solidFill>
            <a:schemeClr val="tx1"/>
          </a:solidFill>
          <a:latin typeface="+mn-lt"/>
          <a:ea typeface="+mn-ea"/>
          <a:cs typeface="+mn-cs"/>
        </a:defRPr>
      </a:lvl1pPr>
      <a:lvl2pPr marL="685860" algn="l" defTabSz="1371719" rtl="0" eaLnBrk="1" latinLnBrk="0" hangingPunct="1">
        <a:defRPr sz="2701" kern="1200">
          <a:solidFill>
            <a:schemeClr val="tx1"/>
          </a:solidFill>
          <a:latin typeface="+mn-lt"/>
          <a:ea typeface="+mn-ea"/>
          <a:cs typeface="+mn-cs"/>
        </a:defRPr>
      </a:lvl2pPr>
      <a:lvl3pPr marL="1371719" algn="l" defTabSz="1371719" rtl="0" eaLnBrk="1" latinLnBrk="0" hangingPunct="1">
        <a:defRPr sz="2701" kern="1200">
          <a:solidFill>
            <a:schemeClr val="tx1"/>
          </a:solidFill>
          <a:latin typeface="+mn-lt"/>
          <a:ea typeface="+mn-ea"/>
          <a:cs typeface="+mn-cs"/>
        </a:defRPr>
      </a:lvl3pPr>
      <a:lvl4pPr marL="2057579" algn="l" defTabSz="1371719" rtl="0" eaLnBrk="1" latinLnBrk="0" hangingPunct="1">
        <a:defRPr sz="2701" kern="1200">
          <a:solidFill>
            <a:schemeClr val="tx1"/>
          </a:solidFill>
          <a:latin typeface="+mn-lt"/>
          <a:ea typeface="+mn-ea"/>
          <a:cs typeface="+mn-cs"/>
        </a:defRPr>
      </a:lvl4pPr>
      <a:lvl5pPr marL="2743437" algn="l" defTabSz="1371719" rtl="0" eaLnBrk="1" latinLnBrk="0" hangingPunct="1">
        <a:defRPr sz="2701" kern="1200">
          <a:solidFill>
            <a:schemeClr val="tx1"/>
          </a:solidFill>
          <a:latin typeface="+mn-lt"/>
          <a:ea typeface="+mn-ea"/>
          <a:cs typeface="+mn-cs"/>
        </a:defRPr>
      </a:lvl5pPr>
      <a:lvl6pPr marL="3429296" algn="l" defTabSz="1371719" rtl="0" eaLnBrk="1" latinLnBrk="0" hangingPunct="1">
        <a:defRPr sz="2701" kern="1200">
          <a:solidFill>
            <a:schemeClr val="tx1"/>
          </a:solidFill>
          <a:latin typeface="+mn-lt"/>
          <a:ea typeface="+mn-ea"/>
          <a:cs typeface="+mn-cs"/>
        </a:defRPr>
      </a:lvl6pPr>
      <a:lvl7pPr marL="4115156" algn="l" defTabSz="1371719" rtl="0" eaLnBrk="1" latinLnBrk="0" hangingPunct="1">
        <a:defRPr sz="2701" kern="1200">
          <a:solidFill>
            <a:schemeClr val="tx1"/>
          </a:solidFill>
          <a:latin typeface="+mn-lt"/>
          <a:ea typeface="+mn-ea"/>
          <a:cs typeface="+mn-cs"/>
        </a:defRPr>
      </a:lvl7pPr>
      <a:lvl8pPr marL="4801015" algn="l" defTabSz="1371719" rtl="0" eaLnBrk="1" latinLnBrk="0" hangingPunct="1">
        <a:defRPr sz="2701" kern="1200">
          <a:solidFill>
            <a:schemeClr val="tx1"/>
          </a:solidFill>
          <a:latin typeface="+mn-lt"/>
          <a:ea typeface="+mn-ea"/>
          <a:cs typeface="+mn-cs"/>
        </a:defRPr>
      </a:lvl8pPr>
      <a:lvl9pPr marL="5486875" algn="l" defTabSz="1371719" rtl="0" eaLnBrk="1" latinLnBrk="0" hangingPunct="1">
        <a:defRPr sz="27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33.jpe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46.png"/><Relationship Id="rId2" Type="http://schemas.openxmlformats.org/officeDocument/2006/relationships/slideLayout" Target="../slideLayouts/slideLayout4.xml"/><Relationship Id="rId1" Type="http://schemas.openxmlformats.org/officeDocument/2006/relationships/tags" Target="../tags/tag2.xml"/><Relationship Id="rId6" Type="http://schemas.openxmlformats.org/officeDocument/2006/relationships/image" Target="../media/image45.png"/><Relationship Id="rId5" Type="http://schemas.openxmlformats.org/officeDocument/2006/relationships/image" Target="../media/image6.png"/><Relationship Id="rId4" Type="http://schemas.openxmlformats.org/officeDocument/2006/relationships/image" Target="../media/image44.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4.xml"/><Relationship Id="rId1" Type="http://schemas.openxmlformats.org/officeDocument/2006/relationships/tags" Target="../tags/tag3.xml"/><Relationship Id="rId6" Type="http://schemas.openxmlformats.org/officeDocument/2006/relationships/image" Target="../media/image47.png"/><Relationship Id="rId5" Type="http://schemas.openxmlformats.org/officeDocument/2006/relationships/image" Target="../media/image6.png"/><Relationship Id="rId4" Type="http://schemas.openxmlformats.org/officeDocument/2006/relationships/image" Target="../media/image44.emf"/></Relationships>
</file>

<file path=ppt/slides/_rels/slide1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notesSlide" Target="../notesSlides/notesSlide4.xml"/><Relationship Id="rId7" Type="http://schemas.openxmlformats.org/officeDocument/2006/relationships/image" Target="../media/image48.png"/><Relationship Id="rId2" Type="http://schemas.openxmlformats.org/officeDocument/2006/relationships/slideLayout" Target="../slideLayouts/slideLayout4.xml"/><Relationship Id="rId1" Type="http://schemas.openxmlformats.org/officeDocument/2006/relationships/tags" Target="../tags/tag4.xml"/><Relationship Id="rId6" Type="http://schemas.openxmlformats.org/officeDocument/2006/relationships/image" Target="../media/image6.png"/><Relationship Id="rId5" Type="http://schemas.openxmlformats.org/officeDocument/2006/relationships/image" Target="../media/image2.emf"/><Relationship Id="rId10" Type="http://schemas.openxmlformats.org/officeDocument/2006/relationships/image" Target="../media/image51.png"/><Relationship Id="rId4" Type="http://schemas.openxmlformats.org/officeDocument/2006/relationships/oleObject" Target="../embeddings/oleObject3.bin"/><Relationship Id="rId9" Type="http://schemas.openxmlformats.org/officeDocument/2006/relationships/image" Target="../media/image50.em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52.png"/><Relationship Id="rId2" Type="http://schemas.openxmlformats.org/officeDocument/2006/relationships/slideLayout" Target="../slideLayouts/slideLayout4.xml"/><Relationship Id="rId1" Type="http://schemas.openxmlformats.org/officeDocument/2006/relationships/tags" Target="../tags/tag5.xml"/><Relationship Id="rId6" Type="http://schemas.openxmlformats.org/officeDocument/2006/relationships/image" Target="../media/image6.png"/><Relationship Id="rId5" Type="http://schemas.openxmlformats.org/officeDocument/2006/relationships/image" Target="../media/image2.emf"/><Relationship Id="rId4" Type="http://schemas.openxmlformats.org/officeDocument/2006/relationships/oleObject" Target="../embeddings/oleObject3.bin"/></Relationships>
</file>

<file path=ppt/slides/_rels/slide1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3.png"/><Relationship Id="rId7" Type="http://schemas.openxmlformats.org/officeDocument/2006/relationships/image" Target="../media/image54.svg"/><Relationship Id="rId2" Type="http://schemas.openxmlformats.org/officeDocument/2006/relationships/slideLayout" Target="../slideLayouts/slideLayout4.xml"/><Relationship Id="rId1" Type="http://schemas.openxmlformats.org/officeDocument/2006/relationships/tags" Target="../tags/tag6.xml"/><Relationship Id="rId6" Type="http://schemas.openxmlformats.org/officeDocument/2006/relationships/image" Target="../media/image6.png"/><Relationship Id="rId5" Type="http://schemas.openxmlformats.org/officeDocument/2006/relationships/image" Target="../media/image2.emf"/><Relationship Id="rId10" Type="http://schemas.openxmlformats.org/officeDocument/2006/relationships/image" Target="../media/image57.png"/><Relationship Id="rId4" Type="http://schemas.openxmlformats.org/officeDocument/2006/relationships/oleObject" Target="../embeddings/oleObject4.bin"/><Relationship Id="rId9" Type="http://schemas.openxmlformats.org/officeDocument/2006/relationships/image" Target="../media/image56.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oleObject" Target="../embeddings/oleObject2.bin"/><Relationship Id="rId7" Type="http://schemas.openxmlformats.org/officeDocument/2006/relationships/image" Target="../media/image6.png"/><Relationship Id="rId2" Type="http://schemas.openxmlformats.org/officeDocument/2006/relationships/slideLayout" Target="../slideLayouts/slideLayout4.xml"/><Relationship Id="rId1" Type="http://schemas.openxmlformats.org/officeDocument/2006/relationships/tags" Target="../tags/tag7.xml"/><Relationship Id="rId6" Type="http://schemas.openxmlformats.org/officeDocument/2006/relationships/hyperlink" Target="http://www.duke-award.de/" TargetMode="External"/><Relationship Id="rId5" Type="http://schemas.openxmlformats.org/officeDocument/2006/relationships/hyperlink" Target="mailto:vanessa.masing@duke-award.de" TargetMode="External"/><Relationship Id="rId4" Type="http://schemas.openxmlformats.org/officeDocument/2006/relationships/image" Target="../media/image44.emf"/></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jpg"/></Relationships>
</file>

<file path=ppt/slides/_rels/slide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Person, draußen, Himmel, Wasser enthält.&#10;&#10;Automatisch generierte Beschreibung">
            <a:extLst>
              <a:ext uri="{FF2B5EF4-FFF2-40B4-BE49-F238E27FC236}">
                <a16:creationId xmlns:a16="http://schemas.microsoft.com/office/drawing/2014/main" id="{875257F4-96B5-A5C8-4286-A689E22CE4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1" y="6696"/>
            <a:ext cx="18288000" cy="10408776"/>
          </a:xfrm>
          <a:prstGeom prst="rect">
            <a:avLst/>
          </a:prstGeom>
        </p:spPr>
      </p:pic>
      <p:pic>
        <p:nvPicPr>
          <p:cNvPr id="18" name="Grafik 17">
            <a:extLst>
              <a:ext uri="{FF2B5EF4-FFF2-40B4-BE49-F238E27FC236}">
                <a16:creationId xmlns:a16="http://schemas.microsoft.com/office/drawing/2014/main" id="{6DFD7651-D40B-82DD-DCEF-2F427A3391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8490206"/>
            <a:ext cx="3276600" cy="1537253"/>
          </a:xfrm>
          <a:prstGeom prst="rect">
            <a:avLst/>
          </a:prstGeom>
        </p:spPr>
      </p:pic>
      <p:pic>
        <p:nvPicPr>
          <p:cNvPr id="20" name="Grafik 19">
            <a:extLst>
              <a:ext uri="{FF2B5EF4-FFF2-40B4-BE49-F238E27FC236}">
                <a16:creationId xmlns:a16="http://schemas.microsoft.com/office/drawing/2014/main" id="{016CF409-491F-9A24-AEB3-462DD0B28F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87202" y="319518"/>
            <a:ext cx="5492526" cy="1973043"/>
          </a:xfrm>
          <a:prstGeom prst="rect">
            <a:avLst/>
          </a:prstGeom>
        </p:spPr>
      </p:pic>
      <p:pic>
        <p:nvPicPr>
          <p:cNvPr id="16" name="Grafik 15" descr="Ein Bild, das Geschirr, Gabel enthält.&#10;&#10;Automatisch generierte Beschreibung">
            <a:extLst>
              <a:ext uri="{FF2B5EF4-FFF2-40B4-BE49-F238E27FC236}">
                <a16:creationId xmlns:a16="http://schemas.microsoft.com/office/drawing/2014/main" id="{53B01D99-4E9A-1FEF-4E27-B49078027459}"/>
              </a:ext>
            </a:extLst>
          </p:cNvPr>
          <p:cNvPicPr>
            <a:picLocks noChangeAspect="1"/>
          </p:cNvPicPr>
          <p:nvPr/>
        </p:nvPicPr>
        <p:blipFill>
          <a:blip r:embed="rId5">
            <a:alphaModFix amt="23000"/>
            <a:extLst>
              <a:ext uri="{28A0092B-C50C-407E-A947-70E740481C1C}">
                <a14:useLocalDpi xmlns:a14="http://schemas.microsoft.com/office/drawing/2010/main" val="0"/>
              </a:ext>
            </a:extLst>
          </a:blip>
          <a:stretch>
            <a:fillRect/>
          </a:stretch>
        </p:blipFill>
        <p:spPr>
          <a:xfrm rot="20682636">
            <a:off x="-1543432" y="1888166"/>
            <a:ext cx="18270446" cy="5772564"/>
          </a:xfrm>
          <a:prstGeom prst="rect">
            <a:avLst/>
          </a:prstGeom>
        </p:spPr>
      </p:pic>
      <p:sp>
        <p:nvSpPr>
          <p:cNvPr id="21" name="Textfeld 20">
            <a:extLst>
              <a:ext uri="{FF2B5EF4-FFF2-40B4-BE49-F238E27FC236}">
                <a16:creationId xmlns:a16="http://schemas.microsoft.com/office/drawing/2014/main" id="{5E0D79FC-A622-922C-4A9F-1EAA4B655217}"/>
              </a:ext>
            </a:extLst>
          </p:cNvPr>
          <p:cNvSpPr txBox="1"/>
          <p:nvPr/>
        </p:nvSpPr>
        <p:spPr>
          <a:xfrm>
            <a:off x="990600" y="797904"/>
            <a:ext cx="6705600" cy="708014"/>
          </a:xfrm>
          <a:prstGeom prst="rect">
            <a:avLst/>
          </a:prstGeom>
          <a:solidFill>
            <a:schemeClr val="accent3"/>
          </a:solidFill>
        </p:spPr>
        <p:txBody>
          <a:bodyPr wrap="square" rtlCol="0">
            <a:spAutoFit/>
          </a:bodyPr>
          <a:lstStyle/>
          <a:p>
            <a:pPr algn="l"/>
            <a:r>
              <a:rPr lang="de-DE" sz="4001" dirty="0">
                <a:solidFill>
                  <a:schemeClr val="bg1"/>
                </a:solidFill>
                <a:latin typeface="MetaOT-Medi" panose="020B0604030101020102" pitchFamily="34" charset="0"/>
              </a:rPr>
              <a:t>ENTWICKLE DEINE STÄRKEN,</a:t>
            </a:r>
          </a:p>
        </p:txBody>
      </p:sp>
      <p:sp>
        <p:nvSpPr>
          <p:cNvPr id="22" name="Textfeld 21">
            <a:extLst>
              <a:ext uri="{FF2B5EF4-FFF2-40B4-BE49-F238E27FC236}">
                <a16:creationId xmlns:a16="http://schemas.microsoft.com/office/drawing/2014/main" id="{43A53D0C-D8F7-F393-EC42-152E1811C87C}"/>
              </a:ext>
            </a:extLst>
          </p:cNvPr>
          <p:cNvSpPr txBox="1"/>
          <p:nvPr/>
        </p:nvSpPr>
        <p:spPr>
          <a:xfrm>
            <a:off x="990600" y="1597599"/>
            <a:ext cx="6705600" cy="708014"/>
          </a:xfrm>
          <a:prstGeom prst="rect">
            <a:avLst/>
          </a:prstGeom>
          <a:solidFill>
            <a:schemeClr val="accent3"/>
          </a:solidFill>
        </p:spPr>
        <p:txBody>
          <a:bodyPr wrap="square" rtlCol="0">
            <a:spAutoFit/>
          </a:bodyPr>
          <a:lstStyle/>
          <a:p>
            <a:pPr algn="l"/>
            <a:r>
              <a:rPr lang="de-DE" sz="4001" dirty="0">
                <a:solidFill>
                  <a:schemeClr val="bg1"/>
                </a:solidFill>
                <a:latin typeface="MetaOT-Medi" panose="020B0604030101020102" pitchFamily="34" charset="0"/>
              </a:rPr>
              <a:t>ENTDECKE LEIDENSCHAFTEN</a:t>
            </a:r>
          </a:p>
        </p:txBody>
      </p:sp>
      <p:sp>
        <p:nvSpPr>
          <p:cNvPr id="23" name="Textfeld 22">
            <a:extLst>
              <a:ext uri="{FF2B5EF4-FFF2-40B4-BE49-F238E27FC236}">
                <a16:creationId xmlns:a16="http://schemas.microsoft.com/office/drawing/2014/main" id="{A9548258-79CB-5B6C-C438-294F2A82698C}"/>
              </a:ext>
            </a:extLst>
          </p:cNvPr>
          <p:cNvSpPr txBox="1"/>
          <p:nvPr/>
        </p:nvSpPr>
        <p:spPr>
          <a:xfrm>
            <a:off x="990600" y="2397294"/>
            <a:ext cx="6705600" cy="708014"/>
          </a:xfrm>
          <a:prstGeom prst="rect">
            <a:avLst/>
          </a:prstGeom>
          <a:solidFill>
            <a:schemeClr val="accent3"/>
          </a:solidFill>
        </p:spPr>
        <p:txBody>
          <a:bodyPr wrap="square" rtlCol="0">
            <a:spAutoFit/>
          </a:bodyPr>
          <a:lstStyle/>
          <a:p>
            <a:pPr algn="l"/>
            <a:r>
              <a:rPr lang="de-DE" sz="4001" dirty="0">
                <a:solidFill>
                  <a:schemeClr val="bg1"/>
                </a:solidFill>
                <a:latin typeface="MetaOT-Medi" panose="020B0604030101020102" pitchFamily="34" charset="0"/>
              </a:rPr>
              <a:t>UND GESTALTE UNSERE WELT</a:t>
            </a:r>
          </a:p>
        </p:txBody>
      </p:sp>
      <p:sp>
        <p:nvSpPr>
          <p:cNvPr id="2" name="Textfeld 1">
            <a:extLst>
              <a:ext uri="{FF2B5EF4-FFF2-40B4-BE49-F238E27FC236}">
                <a16:creationId xmlns:a16="http://schemas.microsoft.com/office/drawing/2014/main" id="{8AE1B136-D401-3BFE-4659-081A465399CB}"/>
              </a:ext>
            </a:extLst>
          </p:cNvPr>
          <p:cNvSpPr txBox="1"/>
          <p:nvPr/>
        </p:nvSpPr>
        <p:spPr>
          <a:xfrm>
            <a:off x="1589689" y="6943518"/>
            <a:ext cx="15779529" cy="1723549"/>
          </a:xfrm>
          <a:prstGeom prst="rect">
            <a:avLst/>
          </a:prstGeom>
          <a:noFill/>
        </p:spPr>
        <p:txBody>
          <a:bodyPr wrap="square" rtlCol="0">
            <a:spAutoFit/>
          </a:bodyPr>
          <a:lstStyle/>
          <a:p>
            <a:pPr algn="r">
              <a:spcBef>
                <a:spcPts val="1200"/>
              </a:spcBef>
            </a:pPr>
            <a:r>
              <a:rPr lang="de-DE" sz="6000" b="1" dirty="0">
                <a:solidFill>
                  <a:schemeClr val="bg1"/>
                </a:solidFill>
                <a:latin typeface="MetaOT-Norm" panose="020B0504030101020102" pitchFamily="34" charset="77"/>
              </a:rPr>
              <a:t>The Duke of Edinburgh‘s International Award </a:t>
            </a:r>
          </a:p>
          <a:p>
            <a:pPr algn="r">
              <a:spcBef>
                <a:spcPts val="1200"/>
              </a:spcBef>
            </a:pPr>
            <a:r>
              <a:rPr lang="de-DE" sz="3600" dirty="0">
                <a:solidFill>
                  <a:schemeClr val="bg1"/>
                </a:solidFill>
                <a:latin typeface="MetaOT-Medi" panose="020B0504030101020102" pitchFamily="34" charset="77"/>
              </a:rPr>
              <a:t>Ein Rahmen für die eigenverantwortliche Persönlichkeitsentwicklung</a:t>
            </a:r>
          </a:p>
        </p:txBody>
      </p:sp>
    </p:spTree>
    <p:extLst>
      <p:ext uri="{BB962C8B-B14F-4D97-AF65-F5344CB8AC3E}">
        <p14:creationId xmlns:p14="http://schemas.microsoft.com/office/powerpoint/2010/main" val="1011676371"/>
      </p:ext>
    </p:extLst>
  </p:cSld>
  <p:clrMapOvr>
    <a:masterClrMapping/>
  </p:clrMapOvr>
  <mc:AlternateContent xmlns:mc="http://schemas.openxmlformats.org/markup-compatibility/2006" xmlns:p14="http://schemas.microsoft.com/office/powerpoint/2010/main">
    <mc:Choice Requires="p14">
      <p:transition spd="slow" p14:dur="1750">
        <p14:flip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Rechteck 79">
            <a:extLst>
              <a:ext uri="{FF2B5EF4-FFF2-40B4-BE49-F238E27FC236}">
                <a16:creationId xmlns:a16="http://schemas.microsoft.com/office/drawing/2014/main" id="{F71470AB-83A4-AF4F-B6CE-3D87A20844F9}"/>
              </a:ext>
            </a:extLst>
          </p:cNvPr>
          <p:cNvSpPr/>
          <p:nvPr/>
        </p:nvSpPr>
        <p:spPr>
          <a:xfrm>
            <a:off x="-15245" y="1"/>
            <a:ext cx="4663445" cy="10286999"/>
          </a:xfrm>
          <a:prstGeom prst="rect">
            <a:avLst/>
          </a:prstGeom>
          <a:solidFill>
            <a:srgbClr val="009EDD"/>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2800">
              <a:solidFill>
                <a:schemeClr val="tx1"/>
              </a:solidFill>
            </a:endParaRPr>
          </a:p>
        </p:txBody>
      </p:sp>
      <p:sp>
        <p:nvSpPr>
          <p:cNvPr id="4" name="Titel 3">
            <a:extLst>
              <a:ext uri="{FF2B5EF4-FFF2-40B4-BE49-F238E27FC236}">
                <a16:creationId xmlns:a16="http://schemas.microsoft.com/office/drawing/2014/main" id="{665CF3AA-69D5-3141-8342-14DB0618AA35}"/>
              </a:ext>
            </a:extLst>
          </p:cNvPr>
          <p:cNvSpPr>
            <a:spLocks noGrp="1"/>
          </p:cNvSpPr>
          <p:nvPr>
            <p:ph type="title"/>
          </p:nvPr>
        </p:nvSpPr>
        <p:spPr>
          <a:xfrm>
            <a:off x="363709" y="548552"/>
            <a:ext cx="4152901" cy="3214919"/>
          </a:xfrm>
        </p:spPr>
        <p:txBody>
          <a:bodyPr/>
          <a:lstStyle/>
          <a:p>
            <a:r>
              <a:rPr lang="de-DE" dirty="0">
                <a:solidFill>
                  <a:schemeClr val="bg1"/>
                </a:solidFill>
                <a:latin typeface="MetaOT-Medi" panose="020B0504030101020102" pitchFamily="34" charset="77"/>
              </a:rPr>
              <a:t>Wirkungslogik für die Entfaltung von Stärken und Potenzialen</a:t>
            </a:r>
          </a:p>
        </p:txBody>
      </p:sp>
      <p:pic>
        <p:nvPicPr>
          <p:cNvPr id="2" name="Picture 26" descr="Ein Bild, das Geschirr, Gabel enthält.&#10;&#10;Automatisch generierte Beschreibung">
            <a:extLst>
              <a:ext uri="{FF2B5EF4-FFF2-40B4-BE49-F238E27FC236}">
                <a16:creationId xmlns:a16="http://schemas.microsoft.com/office/drawing/2014/main" id="{207212AA-152E-FED4-251A-60888FC8D16A}"/>
              </a:ext>
            </a:extLst>
          </p:cNvPr>
          <p:cNvPicPr>
            <a:picLocks noChangeAspect="1"/>
          </p:cNvPicPr>
          <p:nvPr/>
        </p:nvPicPr>
        <p:blipFill>
          <a:blip r:embed="rId2">
            <a:alphaModFix amt="23000"/>
            <a:extLst>
              <a:ext uri="{28A0092B-C50C-407E-A947-70E740481C1C}">
                <a14:useLocalDpi xmlns:a14="http://schemas.microsoft.com/office/drawing/2010/main" val="0"/>
              </a:ext>
            </a:extLst>
          </a:blip>
          <a:srcRect l="2604" r="63046"/>
          <a:stretch>
            <a:fillRect/>
          </a:stretch>
        </p:blipFill>
        <p:spPr>
          <a:xfrm rot="20682636">
            <a:off x="-1061918" y="3344524"/>
            <a:ext cx="7265508" cy="6682924"/>
          </a:xfrm>
          <a:custGeom>
            <a:avLst/>
            <a:gdLst>
              <a:gd name="connsiteX0" fmla="*/ 4183858 w 4183858"/>
              <a:gd name="connsiteY0" fmla="*/ 0 h 3848376"/>
              <a:gd name="connsiteX1" fmla="*/ 3131827 w 4183858"/>
              <a:gd name="connsiteY1" fmla="*/ 3848376 h 3848376"/>
              <a:gd name="connsiteX2" fmla="*/ 0 w 4183858"/>
              <a:gd name="connsiteY2" fmla="*/ 3848376 h 3848376"/>
              <a:gd name="connsiteX3" fmla="*/ 1052031 w 4183858"/>
              <a:gd name="connsiteY3" fmla="*/ 0 h 3848376"/>
            </a:gdLst>
            <a:ahLst/>
            <a:cxnLst>
              <a:cxn ang="0">
                <a:pos x="connsiteX0" y="connsiteY0"/>
              </a:cxn>
              <a:cxn ang="0">
                <a:pos x="connsiteX1" y="connsiteY1"/>
              </a:cxn>
              <a:cxn ang="0">
                <a:pos x="connsiteX2" y="connsiteY2"/>
              </a:cxn>
              <a:cxn ang="0">
                <a:pos x="connsiteX3" y="connsiteY3"/>
              </a:cxn>
            </a:cxnLst>
            <a:rect l="l" t="t" r="r" b="b"/>
            <a:pathLst>
              <a:path w="4183858" h="3848376">
                <a:moveTo>
                  <a:pt x="4183858" y="0"/>
                </a:moveTo>
                <a:lnTo>
                  <a:pt x="3131827" y="3848376"/>
                </a:lnTo>
                <a:lnTo>
                  <a:pt x="0" y="3848376"/>
                </a:lnTo>
                <a:lnTo>
                  <a:pt x="1052031" y="0"/>
                </a:lnTo>
                <a:close/>
              </a:path>
            </a:pathLst>
          </a:custGeom>
        </p:spPr>
      </p:pic>
      <p:pic>
        <p:nvPicPr>
          <p:cNvPr id="5" name="Grafik 4" descr="Ein Bild, das Text, Screenshot, Design enthält.&#10;&#10;KI-generierte Inhalte können fehlerhaft sein.">
            <a:extLst>
              <a:ext uri="{FF2B5EF4-FFF2-40B4-BE49-F238E27FC236}">
                <a16:creationId xmlns:a16="http://schemas.microsoft.com/office/drawing/2014/main" id="{BE9FEEF2-722F-5BA7-A32C-3B1F761C74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1053" y="1315600"/>
            <a:ext cx="11801620" cy="8597932"/>
          </a:xfrm>
          <a:prstGeom prst="rect">
            <a:avLst/>
          </a:prstGeom>
        </p:spPr>
      </p:pic>
      <p:sp>
        <p:nvSpPr>
          <p:cNvPr id="6" name="Titel 3">
            <a:extLst>
              <a:ext uri="{FF2B5EF4-FFF2-40B4-BE49-F238E27FC236}">
                <a16:creationId xmlns:a16="http://schemas.microsoft.com/office/drawing/2014/main" id="{0B49F4ED-FB9A-DAF2-1AFD-2293E98916C4}"/>
              </a:ext>
            </a:extLst>
          </p:cNvPr>
          <p:cNvSpPr txBox="1">
            <a:spLocks/>
          </p:cNvSpPr>
          <p:nvPr/>
        </p:nvSpPr>
        <p:spPr>
          <a:xfrm>
            <a:off x="5657849" y="594184"/>
            <a:ext cx="10858501" cy="721416"/>
          </a:xfrm>
          <a:prstGeom prst="rect">
            <a:avLst/>
          </a:prstGeom>
          <a:noFill/>
        </p:spPr>
        <p:txBody>
          <a:bodyPr wrap="square" rtlCol="0">
            <a:spAutoFit/>
          </a:bodyPr>
          <a:lstStyle>
            <a:lvl1pPr algn="l" defTabSz="1371719" rtl="0" eaLnBrk="1" latinLnBrk="0" hangingPunct="1">
              <a:lnSpc>
                <a:spcPct val="90000"/>
              </a:lnSpc>
              <a:spcBef>
                <a:spcPct val="0"/>
              </a:spcBef>
              <a:buNone/>
              <a:defRPr lang="uk-UA" sz="4501" b="0" i="0" kern="1200">
                <a:solidFill>
                  <a:schemeClr val="tx1"/>
                </a:solidFill>
                <a:latin typeface="Montserrat" pitchFamily="2" charset="77"/>
                <a:ea typeface="Roboto Condensed" panose="02000000000000000000" pitchFamily="2" charset="0"/>
                <a:cs typeface="+mn-cs"/>
              </a:defRPr>
            </a:lvl1pPr>
          </a:lstStyle>
          <a:p>
            <a:r>
              <a:rPr lang="de-DE" b="1" dirty="0">
                <a:latin typeface="MetaOT-Bold" panose="020B0504030101020102" pitchFamily="34" charset="77"/>
              </a:rPr>
              <a:t>Empowerment-Aufwärtsspirale</a:t>
            </a:r>
          </a:p>
        </p:txBody>
      </p:sp>
    </p:spTree>
    <p:extLst>
      <p:ext uri="{BB962C8B-B14F-4D97-AF65-F5344CB8AC3E}">
        <p14:creationId xmlns:p14="http://schemas.microsoft.com/office/powerpoint/2010/main" val="4849507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181DE6-5FC7-7548-9573-0B081023EC40}"/>
              </a:ext>
            </a:extLst>
          </p:cNvPr>
          <p:cNvSpPr>
            <a:spLocks noGrp="1"/>
          </p:cNvSpPr>
          <p:nvPr>
            <p:ph type="title"/>
          </p:nvPr>
        </p:nvSpPr>
        <p:spPr>
          <a:xfrm>
            <a:off x="876299" y="571412"/>
            <a:ext cx="11544301" cy="715709"/>
          </a:xfrm>
        </p:spPr>
        <p:txBody>
          <a:bodyPr/>
          <a:lstStyle/>
          <a:p>
            <a:r>
              <a:rPr lang="de-DE" b="1" dirty="0">
                <a:latin typeface="MetaOT-Bold" panose="020B0504030101020102" pitchFamily="34" charset="77"/>
              </a:rPr>
              <a:t>Theory of Change</a:t>
            </a:r>
          </a:p>
        </p:txBody>
      </p:sp>
      <p:sp>
        <p:nvSpPr>
          <p:cNvPr id="4" name="Textfeld 3">
            <a:extLst>
              <a:ext uri="{FF2B5EF4-FFF2-40B4-BE49-F238E27FC236}">
                <a16:creationId xmlns:a16="http://schemas.microsoft.com/office/drawing/2014/main" id="{2420D81E-DE69-3BA6-A121-E71DF4CC0C65}"/>
              </a:ext>
            </a:extLst>
          </p:cNvPr>
          <p:cNvSpPr txBox="1"/>
          <p:nvPr/>
        </p:nvSpPr>
        <p:spPr>
          <a:xfrm>
            <a:off x="13258800" y="9334500"/>
            <a:ext cx="3429000" cy="707886"/>
          </a:xfrm>
          <a:prstGeom prst="rect">
            <a:avLst/>
          </a:prstGeom>
          <a:noFill/>
        </p:spPr>
        <p:txBody>
          <a:bodyPr wrap="square" rtlCol="0">
            <a:spAutoFit/>
          </a:bodyPr>
          <a:lstStyle/>
          <a:p>
            <a:pPr algn="l"/>
            <a:r>
              <a:rPr lang="de-DE" sz="2000" dirty="0">
                <a:solidFill>
                  <a:schemeClr val="bg1"/>
                </a:solidFill>
                <a:latin typeface="MetaOT-Medi" panose="020B0504030101020102" pitchFamily="34" charset="77"/>
              </a:rPr>
              <a:t>Felix T., 17 Jahre, Gold Teilnehmer aus Berlin</a:t>
            </a:r>
          </a:p>
        </p:txBody>
      </p:sp>
      <p:pic>
        <p:nvPicPr>
          <p:cNvPr id="8" name="Grafik 7" descr="Ein Bild, das Text, Schrift, Screenshot, Design enthält.&#10;&#10;Automatisch generierte Beschreibung">
            <a:extLst>
              <a:ext uri="{FF2B5EF4-FFF2-40B4-BE49-F238E27FC236}">
                <a16:creationId xmlns:a16="http://schemas.microsoft.com/office/drawing/2014/main" id="{1C899853-DF99-08B4-DF49-BA9E48C335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1489921"/>
            <a:ext cx="16611600" cy="8321742"/>
          </a:xfrm>
          <a:prstGeom prst="rect">
            <a:avLst/>
          </a:prstGeom>
        </p:spPr>
      </p:pic>
    </p:spTree>
    <p:extLst>
      <p:ext uri="{BB962C8B-B14F-4D97-AF65-F5344CB8AC3E}">
        <p14:creationId xmlns:p14="http://schemas.microsoft.com/office/powerpoint/2010/main" val="285254670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D0641F5-3576-A64A-B3E9-ABB711EE2AF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245" y="3"/>
            <a:ext cx="6873245" cy="10286997"/>
          </a:xfrm>
          <a:prstGeom prst="rect">
            <a:avLst/>
          </a:prstGeom>
        </p:spPr>
      </p:pic>
      <p:sp>
        <p:nvSpPr>
          <p:cNvPr id="4" name="Titel 3">
            <a:extLst>
              <a:ext uri="{FF2B5EF4-FFF2-40B4-BE49-F238E27FC236}">
                <a16:creationId xmlns:a16="http://schemas.microsoft.com/office/drawing/2014/main" id="{665CF3AA-69D5-3141-8342-14DB0618AA35}"/>
              </a:ext>
            </a:extLst>
          </p:cNvPr>
          <p:cNvSpPr>
            <a:spLocks noGrp="1"/>
          </p:cNvSpPr>
          <p:nvPr>
            <p:ph type="title"/>
          </p:nvPr>
        </p:nvSpPr>
        <p:spPr>
          <a:xfrm>
            <a:off x="7620000" y="495300"/>
            <a:ext cx="9601200" cy="721416"/>
          </a:xfrm>
        </p:spPr>
        <p:txBody>
          <a:bodyPr/>
          <a:lstStyle/>
          <a:p>
            <a:r>
              <a:rPr lang="de-DE" b="1" dirty="0">
                <a:latin typeface="MetaOT-Bold" panose="020B0504030101020102" pitchFamily="34" charset="77"/>
              </a:rPr>
              <a:t>Wirkung für Programmanbieter</a:t>
            </a:r>
          </a:p>
        </p:txBody>
      </p:sp>
      <p:sp>
        <p:nvSpPr>
          <p:cNvPr id="8" name="Rechteck 7">
            <a:extLst>
              <a:ext uri="{FF2B5EF4-FFF2-40B4-BE49-F238E27FC236}">
                <a16:creationId xmlns:a16="http://schemas.microsoft.com/office/drawing/2014/main" id="{5B70182D-03AA-024C-9642-A21DFC5130ED}"/>
              </a:ext>
            </a:extLst>
          </p:cNvPr>
          <p:cNvSpPr/>
          <p:nvPr/>
        </p:nvSpPr>
        <p:spPr>
          <a:xfrm>
            <a:off x="7620000" y="1790700"/>
            <a:ext cx="9906000" cy="8833187"/>
          </a:xfrm>
          <a:prstGeom prst="rect">
            <a:avLst/>
          </a:prstGeom>
        </p:spPr>
        <p:txBody>
          <a:bodyPr wrap="square">
            <a:spAutoFit/>
          </a:bodyPr>
          <a:lstStyle/>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Positive Auswirkungen durch die </a:t>
            </a:r>
            <a:r>
              <a:rPr lang="de-DE" sz="2800" b="1" dirty="0">
                <a:latin typeface="MetaOT-Norm" panose="020B0504030101020102" pitchFamily="34" charset="77"/>
                <a:sym typeface="Calibri"/>
              </a:rPr>
              <a:t>Stärkung sozialer und emotionaler Kompetenzen (OECD)</a:t>
            </a:r>
          </a:p>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Aktivierung von unentdeckten </a:t>
            </a:r>
            <a:r>
              <a:rPr lang="de-DE" sz="2800" b="1" dirty="0">
                <a:latin typeface="MetaOT-Norm" panose="020B0504030101020102" pitchFamily="34" charset="77"/>
                <a:sym typeface="Calibri"/>
              </a:rPr>
              <a:t>Potentialen</a:t>
            </a:r>
          </a:p>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Erweiterung des </a:t>
            </a:r>
            <a:r>
              <a:rPr lang="de-DE" sz="2800" b="1" dirty="0">
                <a:latin typeface="MetaOT-Norm" panose="020B0504030101020102" pitchFamily="34" charset="77"/>
                <a:sym typeface="Calibri"/>
              </a:rPr>
              <a:t>extracurricularen Portfolios &amp; Erhöhung der Attraktivität </a:t>
            </a:r>
          </a:p>
          <a:p>
            <a:pPr marL="457200" indent="-457200">
              <a:spcBef>
                <a:spcPts val="1200"/>
              </a:spcBef>
              <a:buFont typeface="Arial" panose="020B0604020202020204" pitchFamily="34" charset="0"/>
              <a:buChar char="•"/>
            </a:pPr>
            <a:r>
              <a:rPr lang="de-DE" sz="2800" b="1" dirty="0">
                <a:latin typeface="MetaOT-Norm" panose="020B0504030101020102" pitchFamily="34" charset="77"/>
                <a:sym typeface="Calibri"/>
              </a:rPr>
              <a:t>Umsetzung des Bildungsauftrags</a:t>
            </a:r>
          </a:p>
          <a:p>
            <a:pPr marL="457200" indent="-457200">
              <a:spcBef>
                <a:spcPts val="1200"/>
              </a:spcBef>
              <a:buFont typeface="Arial" panose="020B0604020202020204" pitchFamily="34" charset="0"/>
              <a:buChar char="•"/>
            </a:pPr>
            <a:r>
              <a:rPr lang="de-DE" sz="2800" b="1" dirty="0">
                <a:latin typeface="MetaOT-Norm" panose="020B0504030101020102" pitchFamily="34" charset="77"/>
                <a:sym typeface="Calibri"/>
              </a:rPr>
              <a:t>Aktiver Beitrag zum Erreichen der SDGs</a:t>
            </a:r>
          </a:p>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Stärkung von </a:t>
            </a:r>
            <a:r>
              <a:rPr lang="de-DE" sz="2800" b="1" dirty="0">
                <a:latin typeface="MetaOT-Norm" panose="020B0504030101020102" pitchFamily="34" charset="77"/>
                <a:sym typeface="Calibri"/>
              </a:rPr>
              <a:t>Student Agency &amp; Student Leadership</a:t>
            </a:r>
          </a:p>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Etablierung eines </a:t>
            </a:r>
            <a:r>
              <a:rPr lang="de-DE" sz="2800" b="1" dirty="0">
                <a:latin typeface="MetaOT-Norm" panose="020B0504030101020102" pitchFamily="34" charset="77"/>
                <a:sym typeface="Calibri"/>
              </a:rPr>
              <a:t>Growth-Mindsets</a:t>
            </a:r>
            <a:r>
              <a:rPr lang="de-DE" sz="2800" dirty="0">
                <a:latin typeface="MetaOT-Norm" panose="020B0504030101020102" pitchFamily="34" charset="77"/>
                <a:sym typeface="Calibri"/>
              </a:rPr>
              <a:t> </a:t>
            </a:r>
            <a:endParaRPr lang="de-DE" sz="2800" b="1" dirty="0">
              <a:latin typeface="MetaOT-Norm" panose="020B0504030101020102" pitchFamily="34" charset="77"/>
              <a:sym typeface="Calibri"/>
            </a:endParaRPr>
          </a:p>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Stärkung einer </a:t>
            </a:r>
            <a:r>
              <a:rPr lang="de-DE" sz="2800" b="1" dirty="0">
                <a:latin typeface="MetaOT-Norm" panose="020B0504030101020102" pitchFamily="34" charset="77"/>
                <a:sym typeface="Calibri"/>
              </a:rPr>
              <a:t>identitätsstiftenden Gemeinschaft</a:t>
            </a:r>
          </a:p>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Vernetzung mit dem </a:t>
            </a:r>
            <a:r>
              <a:rPr lang="de-DE" sz="2800" b="1" dirty="0">
                <a:latin typeface="MetaOT-Norm" panose="020B0504030101020102" pitchFamily="34" charset="77"/>
                <a:sym typeface="Calibri"/>
              </a:rPr>
              <a:t>Umfeld durch ehrenamtliches Engagement</a:t>
            </a:r>
          </a:p>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Austausch über ein (</a:t>
            </a:r>
            <a:r>
              <a:rPr lang="de-DE" sz="2800" dirty="0" err="1">
                <a:latin typeface="MetaOT-Norm" panose="020B0504030101020102" pitchFamily="34" charset="77"/>
                <a:sym typeface="Calibri"/>
              </a:rPr>
              <a:t>inter</a:t>
            </a:r>
            <a:r>
              <a:rPr lang="de-DE" sz="2800" dirty="0">
                <a:latin typeface="MetaOT-Norm" panose="020B0504030101020102" pitchFamily="34" charset="77"/>
                <a:sym typeface="Calibri"/>
              </a:rPr>
              <a:t>)nationales </a:t>
            </a:r>
            <a:r>
              <a:rPr lang="de-DE" sz="2800" b="1" dirty="0">
                <a:latin typeface="MetaOT-Norm" panose="020B0504030101020102" pitchFamily="34" charset="77"/>
                <a:sym typeface="Calibri"/>
              </a:rPr>
              <a:t>Netzwerk</a:t>
            </a:r>
          </a:p>
          <a:p>
            <a:pPr marL="457200" indent="-457200">
              <a:spcBef>
                <a:spcPts val="1200"/>
              </a:spcBef>
              <a:buFont typeface="Arial" panose="020B0604020202020204" pitchFamily="34" charset="0"/>
              <a:buChar char="•"/>
            </a:pPr>
            <a:endParaRPr lang="de-DE" sz="2800" b="1" dirty="0">
              <a:latin typeface="MetaOT-Norm" panose="020B0504030101020102" pitchFamily="34" charset="77"/>
              <a:sym typeface="Calibri"/>
            </a:endParaRPr>
          </a:p>
          <a:p>
            <a:pPr marL="457200" indent="-457200">
              <a:spcBef>
                <a:spcPts val="1200"/>
              </a:spcBef>
              <a:buFont typeface="Arial" panose="020B0604020202020204" pitchFamily="34" charset="0"/>
              <a:buChar char="•"/>
            </a:pPr>
            <a:endParaRPr lang="de-DE" sz="2800" b="1" dirty="0">
              <a:latin typeface="MetaOT-Norm" panose="020B0504030101020102" pitchFamily="34" charset="77"/>
              <a:sym typeface="Calibri"/>
            </a:endParaRPr>
          </a:p>
          <a:p>
            <a:pPr marL="457200" indent="-457200">
              <a:spcBef>
                <a:spcPts val="1200"/>
              </a:spcBef>
              <a:buFont typeface="Arial" panose="020B0604020202020204" pitchFamily="34" charset="0"/>
              <a:buChar char="•"/>
            </a:pPr>
            <a:endParaRPr lang="de-DE" sz="2800" b="1" dirty="0">
              <a:latin typeface="MetaOT-Norm" panose="020B0504030101020102" pitchFamily="34" charset="77"/>
              <a:sym typeface="Calibri"/>
            </a:endParaRPr>
          </a:p>
        </p:txBody>
      </p:sp>
    </p:spTree>
    <p:extLst>
      <p:ext uri="{BB962C8B-B14F-4D97-AF65-F5344CB8AC3E}">
        <p14:creationId xmlns:p14="http://schemas.microsoft.com/office/powerpoint/2010/main" val="6670767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665CF3AA-69D5-3141-8342-14DB0618AA35}"/>
              </a:ext>
            </a:extLst>
          </p:cNvPr>
          <p:cNvSpPr>
            <a:spLocks noGrp="1"/>
          </p:cNvSpPr>
          <p:nvPr>
            <p:ph type="title"/>
          </p:nvPr>
        </p:nvSpPr>
        <p:spPr>
          <a:xfrm>
            <a:off x="7620000" y="495300"/>
            <a:ext cx="8774988" cy="721416"/>
          </a:xfrm>
        </p:spPr>
        <p:txBody>
          <a:bodyPr/>
          <a:lstStyle/>
          <a:p>
            <a:r>
              <a:rPr lang="de-DE" b="1" dirty="0">
                <a:latin typeface="MetaOT-Bold" panose="020B0504030101020102" pitchFamily="34" charset="77"/>
              </a:rPr>
              <a:t>Wirkung für Award Leader</a:t>
            </a:r>
          </a:p>
        </p:txBody>
      </p:sp>
      <p:sp>
        <p:nvSpPr>
          <p:cNvPr id="8" name="Rechteck 7">
            <a:extLst>
              <a:ext uri="{FF2B5EF4-FFF2-40B4-BE49-F238E27FC236}">
                <a16:creationId xmlns:a16="http://schemas.microsoft.com/office/drawing/2014/main" id="{5B70182D-03AA-024C-9642-A21DFC5130ED}"/>
              </a:ext>
            </a:extLst>
          </p:cNvPr>
          <p:cNvSpPr/>
          <p:nvPr/>
        </p:nvSpPr>
        <p:spPr>
          <a:xfrm>
            <a:off x="7620000" y="1638300"/>
            <a:ext cx="10210800" cy="7725192"/>
          </a:xfrm>
          <a:prstGeom prst="rect">
            <a:avLst/>
          </a:prstGeom>
        </p:spPr>
        <p:txBody>
          <a:bodyPr wrap="square">
            <a:spAutoFit/>
          </a:bodyPr>
          <a:lstStyle/>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Möglichkeit als </a:t>
            </a:r>
            <a:r>
              <a:rPr lang="de-DE" sz="2800" dirty="0" err="1">
                <a:latin typeface="MetaOT-Norm" panose="020B0504030101020102" pitchFamily="34" charset="77"/>
                <a:sym typeface="Calibri"/>
              </a:rPr>
              <a:t>Mentor:in</a:t>
            </a:r>
            <a:r>
              <a:rPr lang="de-DE" sz="2800" dirty="0">
                <a:latin typeface="MetaOT-Norm" panose="020B0504030101020102" pitchFamily="34" charset="77"/>
                <a:sym typeface="Calibri"/>
              </a:rPr>
              <a:t> zu agieren und junge Menschen bei ihrer </a:t>
            </a:r>
            <a:r>
              <a:rPr lang="de-DE" sz="2800" b="1" dirty="0">
                <a:latin typeface="MetaOT-Norm" panose="020B0504030101020102" pitchFamily="34" charset="77"/>
                <a:sym typeface="Calibri"/>
              </a:rPr>
              <a:t>persönlichen Entwi</a:t>
            </a:r>
            <a:r>
              <a:rPr lang="de-DE" sz="2800" dirty="0">
                <a:latin typeface="MetaOT-Norm" panose="020B0504030101020102" pitchFamily="34" charset="77"/>
                <a:sym typeface="Calibri"/>
              </a:rPr>
              <a:t>cklung strukturiert zu unterstützen</a:t>
            </a:r>
          </a:p>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Entwicklung von </a:t>
            </a:r>
            <a:r>
              <a:rPr lang="de-DE" sz="2800" b="1" dirty="0">
                <a:latin typeface="MetaOT-Norm" panose="020B0504030101020102" pitchFamily="34" charset="77"/>
                <a:sym typeface="Calibri"/>
              </a:rPr>
              <a:t>Leadership Skills</a:t>
            </a:r>
          </a:p>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Austausch über ein internationales </a:t>
            </a:r>
            <a:r>
              <a:rPr lang="de-DE" sz="2800" b="1" dirty="0">
                <a:latin typeface="MetaOT-Norm" panose="020B0504030101020102" pitchFamily="34" charset="77"/>
                <a:sym typeface="Calibri"/>
              </a:rPr>
              <a:t>Netzwerk</a:t>
            </a:r>
          </a:p>
          <a:p>
            <a:pPr>
              <a:spcBef>
                <a:spcPts val="1200"/>
              </a:spcBef>
            </a:pPr>
            <a:endParaRPr lang="de-DE" sz="2800" b="1" dirty="0">
              <a:latin typeface="MetaOT-Norm" panose="020B0504030101020102" pitchFamily="34" charset="77"/>
              <a:sym typeface="Calibri"/>
            </a:endParaRPr>
          </a:p>
          <a:p>
            <a:pPr algn="ctr">
              <a:spcBef>
                <a:spcPts val="1200"/>
              </a:spcBef>
            </a:pPr>
            <a:r>
              <a:rPr lang="de-DE" sz="2800" dirty="0">
                <a:latin typeface="MetaOT-Norm" panose="020B0504030101020102" pitchFamily="34" charset="77"/>
                <a:sym typeface="Calibri"/>
              </a:rPr>
              <a:t>„Jetzt weiß ich wieder, warum ich Lehrer geworden bin!“ </a:t>
            </a:r>
          </a:p>
          <a:p>
            <a:pPr algn="ctr">
              <a:spcBef>
                <a:spcPts val="1200"/>
              </a:spcBef>
            </a:pPr>
            <a:r>
              <a:rPr lang="de-DE" sz="2000" dirty="0">
                <a:latin typeface="MetaOT-Norm" panose="020B0504030101020102" pitchFamily="34" charset="77"/>
                <a:sym typeface="Calibri"/>
              </a:rPr>
              <a:t>(R. Fischer, Schulleiter in Berlin)</a:t>
            </a:r>
            <a:endParaRPr lang="de-DE" sz="2000" b="1" dirty="0">
              <a:latin typeface="MetaOT-Norm" panose="020B0504030101020102" pitchFamily="34" charset="77"/>
              <a:sym typeface="Calibri"/>
            </a:endParaRPr>
          </a:p>
          <a:p>
            <a:pPr algn="ctr">
              <a:spcBef>
                <a:spcPts val="1800"/>
              </a:spcBef>
            </a:pPr>
            <a:r>
              <a:rPr lang="de-DE" sz="2800" dirty="0">
                <a:latin typeface="MetaOT-Norm" panose="020B0504030101020102" pitchFamily="34" charset="77"/>
                <a:sym typeface="Calibri"/>
              </a:rPr>
              <a:t>„Ohne den Duke könnte ich nicht Lehrerin sein!“</a:t>
            </a:r>
          </a:p>
          <a:p>
            <a:pPr algn="ctr">
              <a:spcBef>
                <a:spcPts val="1200"/>
              </a:spcBef>
            </a:pPr>
            <a:r>
              <a:rPr lang="de-DE" sz="2000" dirty="0">
                <a:latin typeface="MetaOT-Norm" panose="020B0504030101020102" pitchFamily="34" charset="77"/>
                <a:sym typeface="Calibri"/>
              </a:rPr>
              <a:t>(C. Guarino, Lehrerin in Berlin)</a:t>
            </a:r>
          </a:p>
          <a:p>
            <a:pPr algn="ctr">
              <a:spcBef>
                <a:spcPts val="1800"/>
              </a:spcBef>
            </a:pPr>
            <a:r>
              <a:rPr lang="de-DE" sz="2800" dirty="0">
                <a:latin typeface="MetaOT-Norm" panose="020B0504030101020102" pitchFamily="34" charset="77"/>
                <a:sym typeface="Calibri"/>
              </a:rPr>
              <a:t>„Der Award ist wirklich perfekt für Auszubildende. Er stärkt sie in ihrer Persönlichkeit und lässt sie zuverlässiger und ausdauernder werden. Mit dem Award bieten wir jungen Menschen etwas Außergewöhnliches an, wodurch sich das gesamte Unternehmensklima spürbar ändert.“</a:t>
            </a:r>
          </a:p>
          <a:p>
            <a:pPr algn="ctr">
              <a:spcBef>
                <a:spcPts val="1200"/>
              </a:spcBef>
            </a:pPr>
            <a:r>
              <a:rPr lang="de-DE" sz="2000" dirty="0">
                <a:latin typeface="MetaOT-Norm" panose="020B0504030101020102" pitchFamily="34" charset="77"/>
                <a:sym typeface="Calibri"/>
              </a:rPr>
              <a:t>(</a:t>
            </a:r>
            <a:r>
              <a:rPr lang="de-DE" sz="2000" dirty="0" err="1">
                <a:latin typeface="MetaOT-Norm" panose="020B0504030101020102" pitchFamily="34" charset="77"/>
                <a:sym typeface="Calibri"/>
              </a:rPr>
              <a:t>Hilko</a:t>
            </a:r>
            <a:r>
              <a:rPr lang="de-DE" sz="2000" dirty="0">
                <a:latin typeface="MetaOT-Norm" panose="020B0504030101020102" pitchFamily="34" charset="77"/>
                <a:sym typeface="Calibri"/>
              </a:rPr>
              <a:t> Schomerus, Macquarie Deutschland)</a:t>
            </a:r>
            <a:endParaRPr lang="de-DE" sz="2800" b="1" dirty="0">
              <a:latin typeface="MetaOT-Norm" panose="020B0504030101020102" pitchFamily="34" charset="77"/>
              <a:sym typeface="Calibri"/>
            </a:endParaRPr>
          </a:p>
        </p:txBody>
      </p:sp>
      <p:pic>
        <p:nvPicPr>
          <p:cNvPr id="6" name="Grafik 5" descr="Ein Bild, das Mobiliar, Im Haus, Regal, Kleidung enthält.&#10;&#10;Automatisch generierte Beschreibung">
            <a:extLst>
              <a:ext uri="{FF2B5EF4-FFF2-40B4-BE49-F238E27FC236}">
                <a16:creationId xmlns:a16="http://schemas.microsoft.com/office/drawing/2014/main" id="{87B01092-4BF4-465F-BA81-B8905A0D0A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6885777" cy="10401300"/>
          </a:xfrm>
          <a:prstGeom prst="rect">
            <a:avLst/>
          </a:prstGeom>
        </p:spPr>
      </p:pic>
    </p:spTree>
    <p:extLst>
      <p:ext uri="{BB962C8B-B14F-4D97-AF65-F5344CB8AC3E}">
        <p14:creationId xmlns:p14="http://schemas.microsoft.com/office/powerpoint/2010/main" val="228666013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Rechteck 79">
            <a:extLst>
              <a:ext uri="{FF2B5EF4-FFF2-40B4-BE49-F238E27FC236}">
                <a16:creationId xmlns:a16="http://schemas.microsoft.com/office/drawing/2014/main" id="{F71470AB-83A4-AF4F-B6CE-3D87A20844F9}"/>
              </a:ext>
            </a:extLst>
          </p:cNvPr>
          <p:cNvSpPr/>
          <p:nvPr/>
        </p:nvSpPr>
        <p:spPr>
          <a:xfrm>
            <a:off x="-15245" y="1"/>
            <a:ext cx="5233863" cy="10287000"/>
          </a:xfrm>
          <a:prstGeom prst="rect">
            <a:avLst/>
          </a:prstGeom>
          <a:solidFill>
            <a:srgbClr val="009EDD"/>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2800">
              <a:solidFill>
                <a:schemeClr val="tx1"/>
              </a:solidFill>
            </a:endParaRPr>
          </a:p>
        </p:txBody>
      </p:sp>
      <p:sp>
        <p:nvSpPr>
          <p:cNvPr id="4" name="Titel 3">
            <a:extLst>
              <a:ext uri="{FF2B5EF4-FFF2-40B4-BE49-F238E27FC236}">
                <a16:creationId xmlns:a16="http://schemas.microsoft.com/office/drawing/2014/main" id="{665CF3AA-69D5-3141-8342-14DB0618AA35}"/>
              </a:ext>
            </a:extLst>
          </p:cNvPr>
          <p:cNvSpPr>
            <a:spLocks noGrp="1"/>
          </p:cNvSpPr>
          <p:nvPr>
            <p:ph type="title"/>
          </p:nvPr>
        </p:nvSpPr>
        <p:spPr>
          <a:xfrm>
            <a:off x="876299" y="571412"/>
            <a:ext cx="4152901" cy="1344792"/>
          </a:xfrm>
        </p:spPr>
        <p:txBody>
          <a:bodyPr/>
          <a:lstStyle/>
          <a:p>
            <a:r>
              <a:rPr lang="de-DE">
                <a:solidFill>
                  <a:schemeClr val="bg1"/>
                </a:solidFill>
                <a:latin typeface="MetaOT-Medi" panose="020B0504030101020102" pitchFamily="34" charset="77"/>
              </a:rPr>
              <a:t>Leitprinzipien des Awards</a:t>
            </a:r>
          </a:p>
        </p:txBody>
      </p:sp>
      <p:grpSp>
        <p:nvGrpSpPr>
          <p:cNvPr id="45" name="Gruppieren 44">
            <a:extLst>
              <a:ext uri="{FF2B5EF4-FFF2-40B4-BE49-F238E27FC236}">
                <a16:creationId xmlns:a16="http://schemas.microsoft.com/office/drawing/2014/main" id="{4FCA9691-DA7D-2242-83E4-C09F2ED55290}"/>
              </a:ext>
            </a:extLst>
          </p:cNvPr>
          <p:cNvGrpSpPr/>
          <p:nvPr/>
        </p:nvGrpSpPr>
        <p:grpSpPr>
          <a:xfrm>
            <a:off x="5006668" y="419100"/>
            <a:ext cx="13281332" cy="9718072"/>
            <a:chOff x="1958668" y="0"/>
            <a:chExt cx="14370664" cy="10287000"/>
          </a:xfrm>
        </p:grpSpPr>
        <p:pic>
          <p:nvPicPr>
            <p:cNvPr id="46" name="Grafik 45">
              <a:extLst>
                <a:ext uri="{FF2B5EF4-FFF2-40B4-BE49-F238E27FC236}">
                  <a16:creationId xmlns:a16="http://schemas.microsoft.com/office/drawing/2014/main" id="{85A42668-B907-C54F-82C5-E0DFCFA240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8668" y="0"/>
              <a:ext cx="14370664" cy="10287000"/>
            </a:xfrm>
            <a:prstGeom prst="rect">
              <a:avLst/>
            </a:prstGeom>
          </p:spPr>
        </p:pic>
        <p:grpSp>
          <p:nvGrpSpPr>
            <p:cNvPr id="47" name="Gruppieren 46">
              <a:extLst>
                <a:ext uri="{FF2B5EF4-FFF2-40B4-BE49-F238E27FC236}">
                  <a16:creationId xmlns:a16="http://schemas.microsoft.com/office/drawing/2014/main" id="{74278365-0B01-6F4C-B96B-8A6AEDF21DE5}"/>
                </a:ext>
              </a:extLst>
            </p:cNvPr>
            <p:cNvGrpSpPr/>
            <p:nvPr/>
          </p:nvGrpSpPr>
          <p:grpSpPr>
            <a:xfrm>
              <a:off x="2708016" y="794657"/>
              <a:ext cx="12575030" cy="8382750"/>
              <a:chOff x="2708016" y="794657"/>
              <a:chExt cx="12575030" cy="8382750"/>
            </a:xfrm>
          </p:grpSpPr>
          <p:pic>
            <p:nvPicPr>
              <p:cNvPr id="48" name="Grafik 47">
                <a:extLst>
                  <a:ext uri="{FF2B5EF4-FFF2-40B4-BE49-F238E27FC236}">
                    <a16:creationId xmlns:a16="http://schemas.microsoft.com/office/drawing/2014/main" id="{29400482-1FBB-6546-B5FC-2D6EA6470E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0198" y="4499592"/>
                <a:ext cx="1497719" cy="1295021"/>
              </a:xfrm>
              <a:prstGeom prst="rect">
                <a:avLst/>
              </a:prstGeom>
            </p:spPr>
          </p:pic>
          <p:sp>
            <p:nvSpPr>
              <p:cNvPr id="49" name="Textfeld 48">
                <a:extLst>
                  <a:ext uri="{FF2B5EF4-FFF2-40B4-BE49-F238E27FC236}">
                    <a16:creationId xmlns:a16="http://schemas.microsoft.com/office/drawing/2014/main" id="{1AB9F30C-43B0-624D-985F-17F9665B8211}"/>
                  </a:ext>
                </a:extLst>
              </p:cNvPr>
              <p:cNvSpPr txBox="1"/>
              <p:nvPr/>
            </p:nvSpPr>
            <p:spPr>
              <a:xfrm>
                <a:off x="7423586" y="7083785"/>
                <a:ext cx="3355898" cy="523220"/>
              </a:xfrm>
              <a:prstGeom prst="rect">
                <a:avLst/>
              </a:prstGeom>
              <a:noFill/>
            </p:spPr>
            <p:txBody>
              <a:bodyPr wrap="square" rtlCol="0">
                <a:spAutoFit/>
              </a:bodyPr>
              <a:lstStyle/>
              <a:p>
                <a:pPr algn="ctr"/>
                <a:r>
                  <a:rPr lang="de-DE" sz="2800">
                    <a:latin typeface="Source Sans Pro" panose="020B0503030403020204" pitchFamily="34" charset="77"/>
                  </a:rPr>
                  <a:t>Leitprinzipien</a:t>
                </a:r>
                <a:endParaRPr lang="de-DE" sz="3200">
                  <a:latin typeface="Source Sans Pro" panose="020B0503030403020204" pitchFamily="34" charset="77"/>
                </a:endParaRPr>
              </a:p>
            </p:txBody>
          </p:sp>
          <p:sp>
            <p:nvSpPr>
              <p:cNvPr id="50" name="Textfeld 49">
                <a:extLst>
                  <a:ext uri="{FF2B5EF4-FFF2-40B4-BE49-F238E27FC236}">
                    <a16:creationId xmlns:a16="http://schemas.microsoft.com/office/drawing/2014/main" id="{8D77F397-05FD-254B-B0A7-8C1EE612F175}"/>
                  </a:ext>
                </a:extLst>
              </p:cNvPr>
              <p:cNvSpPr txBox="1"/>
              <p:nvPr/>
            </p:nvSpPr>
            <p:spPr>
              <a:xfrm>
                <a:off x="10820400" y="800100"/>
                <a:ext cx="562975" cy="523220"/>
              </a:xfrm>
              <a:prstGeom prst="rect">
                <a:avLst/>
              </a:prstGeom>
              <a:noFill/>
            </p:spPr>
            <p:txBody>
              <a:bodyPr wrap="none" rtlCol="0">
                <a:spAutoFit/>
              </a:bodyPr>
              <a:lstStyle/>
              <a:p>
                <a:pPr algn="l"/>
                <a:r>
                  <a:rPr lang="de-DE" sz="2800" b="1">
                    <a:solidFill>
                      <a:srgbClr val="FED020"/>
                    </a:solidFill>
                    <a:latin typeface="Source Sans Pro" panose="020B0503030403020204" pitchFamily="34" charset="77"/>
                  </a:rPr>
                  <a:t>01</a:t>
                </a:r>
                <a:endParaRPr lang="de-DE" sz="3200" b="1">
                  <a:solidFill>
                    <a:srgbClr val="FED020"/>
                  </a:solidFill>
                  <a:latin typeface="Source Sans Pro" panose="020B0503030403020204" pitchFamily="34" charset="77"/>
                </a:endParaRPr>
              </a:p>
            </p:txBody>
          </p:sp>
          <p:sp>
            <p:nvSpPr>
              <p:cNvPr id="51" name="Textfeld 50">
                <a:extLst>
                  <a:ext uri="{FF2B5EF4-FFF2-40B4-BE49-F238E27FC236}">
                    <a16:creationId xmlns:a16="http://schemas.microsoft.com/office/drawing/2014/main" id="{9ABF4257-E9BB-A94B-855B-B56456F7609E}"/>
                  </a:ext>
                </a:extLst>
              </p:cNvPr>
              <p:cNvSpPr txBox="1"/>
              <p:nvPr/>
            </p:nvSpPr>
            <p:spPr>
              <a:xfrm>
                <a:off x="12496800" y="2400300"/>
                <a:ext cx="562975" cy="523220"/>
              </a:xfrm>
              <a:prstGeom prst="rect">
                <a:avLst/>
              </a:prstGeom>
              <a:noFill/>
            </p:spPr>
            <p:txBody>
              <a:bodyPr wrap="none" rtlCol="0">
                <a:spAutoFit/>
              </a:bodyPr>
              <a:lstStyle/>
              <a:p>
                <a:pPr algn="l"/>
                <a:r>
                  <a:rPr lang="de-DE" sz="2800" b="1">
                    <a:solidFill>
                      <a:srgbClr val="FD8D17"/>
                    </a:solidFill>
                    <a:latin typeface="Source Sans Pro" panose="020B0503030403020204" pitchFamily="34" charset="77"/>
                  </a:rPr>
                  <a:t>02</a:t>
                </a:r>
                <a:endParaRPr lang="de-DE" sz="3200" b="1">
                  <a:solidFill>
                    <a:srgbClr val="FD8D17"/>
                  </a:solidFill>
                  <a:latin typeface="Source Sans Pro" panose="020B0503030403020204" pitchFamily="34" charset="77"/>
                </a:endParaRPr>
              </a:p>
            </p:txBody>
          </p:sp>
          <p:sp>
            <p:nvSpPr>
              <p:cNvPr id="52" name="Textfeld 51">
                <a:extLst>
                  <a:ext uri="{FF2B5EF4-FFF2-40B4-BE49-F238E27FC236}">
                    <a16:creationId xmlns:a16="http://schemas.microsoft.com/office/drawing/2014/main" id="{81EE1324-5720-F048-9DB0-912FD3BC837E}"/>
                  </a:ext>
                </a:extLst>
              </p:cNvPr>
              <p:cNvSpPr txBox="1"/>
              <p:nvPr/>
            </p:nvSpPr>
            <p:spPr>
              <a:xfrm>
                <a:off x="14097000" y="4000500"/>
                <a:ext cx="562975" cy="523220"/>
              </a:xfrm>
              <a:prstGeom prst="rect">
                <a:avLst/>
              </a:prstGeom>
              <a:noFill/>
            </p:spPr>
            <p:txBody>
              <a:bodyPr wrap="none" rtlCol="0">
                <a:spAutoFit/>
              </a:bodyPr>
              <a:lstStyle/>
              <a:p>
                <a:pPr algn="l"/>
                <a:r>
                  <a:rPr lang="de-DE" sz="2800" b="1">
                    <a:solidFill>
                      <a:srgbClr val="FB0040"/>
                    </a:solidFill>
                    <a:latin typeface="Source Sans Pro" panose="020B0503030403020204" pitchFamily="34" charset="77"/>
                  </a:rPr>
                  <a:t>03</a:t>
                </a:r>
                <a:endParaRPr lang="de-DE" sz="3200" b="1">
                  <a:solidFill>
                    <a:srgbClr val="FB0040"/>
                  </a:solidFill>
                  <a:latin typeface="Source Sans Pro" panose="020B0503030403020204" pitchFamily="34" charset="77"/>
                </a:endParaRPr>
              </a:p>
            </p:txBody>
          </p:sp>
          <p:sp>
            <p:nvSpPr>
              <p:cNvPr id="53" name="Textfeld 52">
                <a:extLst>
                  <a:ext uri="{FF2B5EF4-FFF2-40B4-BE49-F238E27FC236}">
                    <a16:creationId xmlns:a16="http://schemas.microsoft.com/office/drawing/2014/main" id="{303669A9-8E3F-8646-A66F-74ECBECBEF6B}"/>
                  </a:ext>
                </a:extLst>
              </p:cNvPr>
              <p:cNvSpPr txBox="1"/>
              <p:nvPr/>
            </p:nvSpPr>
            <p:spPr>
              <a:xfrm>
                <a:off x="12441113" y="5676900"/>
                <a:ext cx="562975" cy="523220"/>
              </a:xfrm>
              <a:prstGeom prst="rect">
                <a:avLst/>
              </a:prstGeom>
              <a:noFill/>
            </p:spPr>
            <p:txBody>
              <a:bodyPr wrap="none" rtlCol="0">
                <a:spAutoFit/>
              </a:bodyPr>
              <a:lstStyle/>
              <a:p>
                <a:pPr algn="l"/>
                <a:r>
                  <a:rPr lang="de-DE" sz="2800" b="1">
                    <a:solidFill>
                      <a:srgbClr val="EA00DA"/>
                    </a:solidFill>
                    <a:latin typeface="Source Sans Pro" panose="020B0503030403020204" pitchFamily="34" charset="77"/>
                  </a:rPr>
                  <a:t>04</a:t>
                </a:r>
                <a:endParaRPr lang="de-DE" sz="3200" b="1">
                  <a:solidFill>
                    <a:srgbClr val="EA00DA"/>
                  </a:solidFill>
                  <a:latin typeface="Source Sans Pro" panose="020B0503030403020204" pitchFamily="34" charset="77"/>
                </a:endParaRPr>
              </a:p>
            </p:txBody>
          </p:sp>
          <p:sp>
            <p:nvSpPr>
              <p:cNvPr id="54" name="Textfeld 53">
                <a:extLst>
                  <a:ext uri="{FF2B5EF4-FFF2-40B4-BE49-F238E27FC236}">
                    <a16:creationId xmlns:a16="http://schemas.microsoft.com/office/drawing/2014/main" id="{EA0324BD-7DCD-DA49-A487-40D03AFE9F19}"/>
                  </a:ext>
                </a:extLst>
              </p:cNvPr>
              <p:cNvSpPr txBox="1"/>
              <p:nvPr/>
            </p:nvSpPr>
            <p:spPr>
              <a:xfrm>
                <a:off x="10798775" y="7401499"/>
                <a:ext cx="625492" cy="523220"/>
              </a:xfrm>
              <a:prstGeom prst="rect">
                <a:avLst/>
              </a:prstGeom>
              <a:noFill/>
            </p:spPr>
            <p:txBody>
              <a:bodyPr wrap="square" rtlCol="0">
                <a:spAutoFit/>
              </a:bodyPr>
              <a:lstStyle/>
              <a:p>
                <a:pPr algn="l"/>
                <a:r>
                  <a:rPr lang="de-DE" sz="2800" b="1">
                    <a:solidFill>
                      <a:srgbClr val="882581"/>
                    </a:solidFill>
                    <a:latin typeface="Source Sans Pro" panose="020B0503030403020204" pitchFamily="34" charset="77"/>
                  </a:rPr>
                  <a:t>05</a:t>
                </a:r>
                <a:endParaRPr lang="de-DE" sz="3200" b="1">
                  <a:solidFill>
                    <a:srgbClr val="882581"/>
                  </a:solidFill>
                  <a:latin typeface="Source Sans Pro" panose="020B0503030403020204" pitchFamily="34" charset="77"/>
                </a:endParaRPr>
              </a:p>
            </p:txBody>
          </p:sp>
          <p:sp>
            <p:nvSpPr>
              <p:cNvPr id="55" name="Textfeld 54">
                <a:extLst>
                  <a:ext uri="{FF2B5EF4-FFF2-40B4-BE49-F238E27FC236}">
                    <a16:creationId xmlns:a16="http://schemas.microsoft.com/office/drawing/2014/main" id="{E9B1F690-A555-5A40-9943-0A58696D27F8}"/>
                  </a:ext>
                </a:extLst>
              </p:cNvPr>
              <p:cNvSpPr txBox="1"/>
              <p:nvPr/>
            </p:nvSpPr>
            <p:spPr>
              <a:xfrm>
                <a:off x="6812629" y="7401499"/>
                <a:ext cx="639919" cy="523220"/>
              </a:xfrm>
              <a:prstGeom prst="rect">
                <a:avLst/>
              </a:prstGeom>
              <a:noFill/>
            </p:spPr>
            <p:txBody>
              <a:bodyPr wrap="square" rtlCol="0">
                <a:spAutoFit/>
              </a:bodyPr>
              <a:lstStyle/>
              <a:p>
                <a:pPr algn="l"/>
                <a:r>
                  <a:rPr lang="de-DE" sz="2800" b="1">
                    <a:solidFill>
                      <a:srgbClr val="135080"/>
                    </a:solidFill>
                    <a:latin typeface="Source Sans Pro" panose="020B0503030403020204" pitchFamily="34" charset="77"/>
                  </a:rPr>
                  <a:t>06</a:t>
                </a:r>
                <a:endParaRPr lang="de-DE" sz="3200" b="1">
                  <a:solidFill>
                    <a:srgbClr val="135080"/>
                  </a:solidFill>
                  <a:latin typeface="Source Sans Pro" panose="020B0503030403020204" pitchFamily="34" charset="77"/>
                </a:endParaRPr>
              </a:p>
            </p:txBody>
          </p:sp>
          <p:sp>
            <p:nvSpPr>
              <p:cNvPr id="56" name="Textfeld 55">
                <a:extLst>
                  <a:ext uri="{FF2B5EF4-FFF2-40B4-BE49-F238E27FC236}">
                    <a16:creationId xmlns:a16="http://schemas.microsoft.com/office/drawing/2014/main" id="{E4044A95-0717-2644-BF73-1AEF60E75D77}"/>
                  </a:ext>
                </a:extLst>
              </p:cNvPr>
              <p:cNvSpPr txBox="1"/>
              <p:nvPr/>
            </p:nvSpPr>
            <p:spPr>
              <a:xfrm>
                <a:off x="5213382" y="5676900"/>
                <a:ext cx="562975" cy="523220"/>
              </a:xfrm>
              <a:prstGeom prst="rect">
                <a:avLst/>
              </a:prstGeom>
              <a:noFill/>
            </p:spPr>
            <p:txBody>
              <a:bodyPr wrap="none" rtlCol="0">
                <a:spAutoFit/>
              </a:bodyPr>
              <a:lstStyle/>
              <a:p>
                <a:pPr algn="l"/>
                <a:r>
                  <a:rPr lang="de-DE" sz="2800" b="1">
                    <a:solidFill>
                      <a:srgbClr val="009EDC"/>
                    </a:solidFill>
                    <a:latin typeface="Source Sans Pro" panose="020B0503030403020204" pitchFamily="34" charset="77"/>
                  </a:rPr>
                  <a:t>07</a:t>
                </a:r>
                <a:endParaRPr lang="de-DE" sz="3200" b="1">
                  <a:solidFill>
                    <a:srgbClr val="009EDC"/>
                  </a:solidFill>
                  <a:latin typeface="Source Sans Pro" panose="020B0503030403020204" pitchFamily="34" charset="77"/>
                </a:endParaRPr>
              </a:p>
            </p:txBody>
          </p:sp>
          <p:sp>
            <p:nvSpPr>
              <p:cNvPr id="57" name="Textfeld 56">
                <a:extLst>
                  <a:ext uri="{FF2B5EF4-FFF2-40B4-BE49-F238E27FC236}">
                    <a16:creationId xmlns:a16="http://schemas.microsoft.com/office/drawing/2014/main" id="{25296E7F-C035-7046-BF51-B05C17DBCEDC}"/>
                  </a:ext>
                </a:extLst>
              </p:cNvPr>
              <p:cNvSpPr txBox="1"/>
              <p:nvPr/>
            </p:nvSpPr>
            <p:spPr>
              <a:xfrm>
                <a:off x="3551825" y="4000500"/>
                <a:ext cx="562975" cy="523220"/>
              </a:xfrm>
              <a:prstGeom prst="rect">
                <a:avLst/>
              </a:prstGeom>
              <a:noFill/>
            </p:spPr>
            <p:txBody>
              <a:bodyPr wrap="none" rtlCol="0">
                <a:spAutoFit/>
              </a:bodyPr>
              <a:lstStyle/>
              <a:p>
                <a:pPr algn="l"/>
                <a:r>
                  <a:rPr lang="de-DE" sz="2800" b="1" dirty="0">
                    <a:solidFill>
                      <a:srgbClr val="37D5B5"/>
                    </a:solidFill>
                    <a:latin typeface="Source Sans Pro" panose="020B0503030403020204" pitchFamily="34" charset="77"/>
                  </a:rPr>
                  <a:t>08</a:t>
                </a:r>
                <a:endParaRPr lang="de-DE" sz="3200" b="1" dirty="0">
                  <a:solidFill>
                    <a:srgbClr val="37D5B5"/>
                  </a:solidFill>
                  <a:latin typeface="Source Sans Pro" panose="020B0503030403020204" pitchFamily="34" charset="77"/>
                </a:endParaRPr>
              </a:p>
            </p:txBody>
          </p:sp>
          <p:sp>
            <p:nvSpPr>
              <p:cNvPr id="58" name="Textfeld 57">
                <a:extLst>
                  <a:ext uri="{FF2B5EF4-FFF2-40B4-BE49-F238E27FC236}">
                    <a16:creationId xmlns:a16="http://schemas.microsoft.com/office/drawing/2014/main" id="{B793B619-1EB5-FA47-85BC-A446298555C1}"/>
                  </a:ext>
                </a:extLst>
              </p:cNvPr>
              <p:cNvSpPr txBox="1"/>
              <p:nvPr/>
            </p:nvSpPr>
            <p:spPr>
              <a:xfrm>
                <a:off x="5235713" y="2413000"/>
                <a:ext cx="562975" cy="523220"/>
              </a:xfrm>
              <a:prstGeom prst="rect">
                <a:avLst/>
              </a:prstGeom>
              <a:noFill/>
            </p:spPr>
            <p:txBody>
              <a:bodyPr wrap="none" rtlCol="0">
                <a:spAutoFit/>
              </a:bodyPr>
              <a:lstStyle/>
              <a:p>
                <a:pPr algn="l"/>
                <a:r>
                  <a:rPr lang="de-DE" sz="2800" b="1">
                    <a:solidFill>
                      <a:srgbClr val="9CEB3F"/>
                    </a:solidFill>
                    <a:latin typeface="Source Sans Pro" panose="020B0503030403020204" pitchFamily="34" charset="77"/>
                  </a:rPr>
                  <a:t>09</a:t>
                </a:r>
                <a:endParaRPr lang="de-DE" sz="3200" b="1">
                  <a:solidFill>
                    <a:srgbClr val="9CEB3F"/>
                  </a:solidFill>
                  <a:latin typeface="Source Sans Pro" panose="020B0503030403020204" pitchFamily="34" charset="77"/>
                </a:endParaRPr>
              </a:p>
            </p:txBody>
          </p:sp>
          <p:sp>
            <p:nvSpPr>
              <p:cNvPr id="59" name="Textfeld 58">
                <a:extLst>
                  <a:ext uri="{FF2B5EF4-FFF2-40B4-BE49-F238E27FC236}">
                    <a16:creationId xmlns:a16="http://schemas.microsoft.com/office/drawing/2014/main" id="{8A20E7F9-FFA3-B245-8645-E0FDC30AD765}"/>
                  </a:ext>
                </a:extLst>
              </p:cNvPr>
              <p:cNvSpPr txBox="1"/>
              <p:nvPr/>
            </p:nvSpPr>
            <p:spPr>
              <a:xfrm>
                <a:off x="6893305" y="794657"/>
                <a:ext cx="562975" cy="523220"/>
              </a:xfrm>
              <a:prstGeom prst="rect">
                <a:avLst/>
              </a:prstGeom>
              <a:noFill/>
            </p:spPr>
            <p:txBody>
              <a:bodyPr wrap="none" rtlCol="0">
                <a:spAutoFit/>
              </a:bodyPr>
              <a:lstStyle/>
              <a:p>
                <a:pPr algn="l"/>
                <a:r>
                  <a:rPr lang="de-DE" sz="2800" b="1">
                    <a:solidFill>
                      <a:srgbClr val="7CAC16"/>
                    </a:solidFill>
                    <a:latin typeface="Source Sans Pro" panose="020B0503030403020204" pitchFamily="34" charset="77"/>
                  </a:rPr>
                  <a:t>10</a:t>
                </a:r>
                <a:endParaRPr lang="de-DE" sz="3200" b="1">
                  <a:solidFill>
                    <a:srgbClr val="7CAC16"/>
                  </a:solidFill>
                  <a:latin typeface="Source Sans Pro" panose="020B0503030403020204" pitchFamily="34" charset="77"/>
                </a:endParaRPr>
              </a:p>
            </p:txBody>
          </p:sp>
          <p:sp>
            <p:nvSpPr>
              <p:cNvPr id="60" name="Textfeld 59">
                <a:extLst>
                  <a:ext uri="{FF2B5EF4-FFF2-40B4-BE49-F238E27FC236}">
                    <a16:creationId xmlns:a16="http://schemas.microsoft.com/office/drawing/2014/main" id="{0B05ECAE-E692-6047-8BEE-0EAE2F130FE9}"/>
                  </a:ext>
                </a:extLst>
              </p:cNvPr>
              <p:cNvSpPr txBox="1"/>
              <p:nvPr/>
            </p:nvSpPr>
            <p:spPr>
              <a:xfrm>
                <a:off x="10515600" y="1202425"/>
                <a:ext cx="2346035" cy="369332"/>
              </a:xfrm>
              <a:prstGeom prst="rect">
                <a:avLst/>
              </a:prstGeom>
              <a:noFill/>
            </p:spPr>
            <p:txBody>
              <a:bodyPr wrap="square">
                <a:spAutoFit/>
              </a:bodyPr>
              <a:lstStyle/>
              <a:p>
                <a:pPr algn="l"/>
                <a:r>
                  <a:rPr lang="de-DE" sz="1800" u="none" strike="noStrike">
                    <a:effectLst/>
                    <a:latin typeface="Source Sans Pro" panose="020B0503030403020204" pitchFamily="34" charset="77"/>
                  </a:rPr>
                  <a:t>Individuell</a:t>
                </a:r>
              </a:p>
            </p:txBody>
          </p:sp>
          <p:sp>
            <p:nvSpPr>
              <p:cNvPr id="61" name="Textfeld 60">
                <a:extLst>
                  <a:ext uri="{FF2B5EF4-FFF2-40B4-BE49-F238E27FC236}">
                    <a16:creationId xmlns:a16="http://schemas.microsoft.com/office/drawing/2014/main" id="{7FE1BE91-0F18-D744-859D-C8F46EDD620C}"/>
                  </a:ext>
                </a:extLst>
              </p:cNvPr>
              <p:cNvSpPr txBox="1"/>
              <p:nvPr/>
            </p:nvSpPr>
            <p:spPr>
              <a:xfrm>
                <a:off x="11893465" y="2767340"/>
                <a:ext cx="1735553" cy="646331"/>
              </a:xfrm>
              <a:prstGeom prst="rect">
                <a:avLst/>
              </a:prstGeom>
              <a:noFill/>
            </p:spPr>
            <p:txBody>
              <a:bodyPr wrap="square">
                <a:spAutoFit/>
              </a:bodyPr>
              <a:lstStyle>
                <a:defPPr>
                  <a:defRPr lang="uk-UA"/>
                </a:defPPr>
                <a:lvl1pPr>
                  <a:defRPr sz="2000" u="none" strike="noStrike">
                    <a:solidFill>
                      <a:srgbClr val="000000"/>
                    </a:solidFill>
                    <a:effectLst/>
                    <a:latin typeface="Montserrat" pitchFamily="2" charset="77"/>
                  </a:defRPr>
                </a:lvl1pPr>
              </a:lstStyle>
              <a:p>
                <a:pPr algn="ctr"/>
                <a:r>
                  <a:rPr lang="de-DE" sz="1800">
                    <a:solidFill>
                      <a:schemeClr val="tx1"/>
                    </a:solidFill>
                    <a:latin typeface="Source Sans Pro" panose="020B0503030403020204" pitchFamily="34" charset="77"/>
                  </a:rPr>
                  <a:t>Ohne Wettbewerb</a:t>
                </a:r>
              </a:p>
            </p:txBody>
          </p:sp>
          <p:sp>
            <p:nvSpPr>
              <p:cNvPr id="62" name="Textfeld 61">
                <a:extLst>
                  <a:ext uri="{FF2B5EF4-FFF2-40B4-BE49-F238E27FC236}">
                    <a16:creationId xmlns:a16="http://schemas.microsoft.com/office/drawing/2014/main" id="{F970AE32-7909-C643-81F6-3F6255C9273A}"/>
                  </a:ext>
                </a:extLst>
              </p:cNvPr>
              <p:cNvSpPr txBox="1"/>
              <p:nvPr/>
            </p:nvSpPr>
            <p:spPr>
              <a:xfrm>
                <a:off x="13613778" y="4375387"/>
                <a:ext cx="1669268" cy="923330"/>
              </a:xfrm>
              <a:prstGeom prst="rect">
                <a:avLst/>
              </a:prstGeom>
              <a:noFill/>
            </p:spPr>
            <p:txBody>
              <a:bodyPr wrap="square">
                <a:spAutoFit/>
              </a:bodyPr>
              <a:lstStyle/>
              <a:p>
                <a:pPr algn="ctr"/>
                <a:r>
                  <a:rPr lang="de-DE" sz="1800">
                    <a:latin typeface="Source Sans Pro" panose="020B0503030403020204" pitchFamily="34" charset="77"/>
                  </a:rPr>
                  <a:t>Machbar für alle</a:t>
                </a:r>
              </a:p>
              <a:p>
                <a:pPr algn="ctr"/>
                <a:endParaRPr lang="de-DE" sz="1800" u="none" strike="noStrike">
                  <a:effectLst/>
                  <a:latin typeface="Source Sans Pro" panose="020B0503030403020204" pitchFamily="34" charset="77"/>
                </a:endParaRPr>
              </a:p>
            </p:txBody>
          </p:sp>
          <p:sp>
            <p:nvSpPr>
              <p:cNvPr id="63" name="Textfeld 62">
                <a:extLst>
                  <a:ext uri="{FF2B5EF4-FFF2-40B4-BE49-F238E27FC236}">
                    <a16:creationId xmlns:a16="http://schemas.microsoft.com/office/drawing/2014/main" id="{20A7566B-7F7D-AD45-8AD1-15C0DA852D92}"/>
                  </a:ext>
                </a:extLst>
              </p:cNvPr>
              <p:cNvSpPr txBox="1"/>
              <p:nvPr/>
            </p:nvSpPr>
            <p:spPr>
              <a:xfrm>
                <a:off x="11588225" y="6114788"/>
                <a:ext cx="2346035" cy="369332"/>
              </a:xfrm>
              <a:prstGeom prst="rect">
                <a:avLst/>
              </a:prstGeom>
              <a:noFill/>
            </p:spPr>
            <p:txBody>
              <a:bodyPr wrap="square">
                <a:spAutoFit/>
              </a:bodyPr>
              <a:lstStyle>
                <a:defPPr>
                  <a:defRPr lang="uk-UA"/>
                </a:defPPr>
                <a:lvl1pPr>
                  <a:defRPr sz="2000" u="none" strike="noStrike">
                    <a:solidFill>
                      <a:srgbClr val="000000"/>
                    </a:solidFill>
                    <a:effectLst/>
                    <a:latin typeface="Montserrat" pitchFamily="2" charset="77"/>
                  </a:defRPr>
                </a:lvl1pPr>
              </a:lstStyle>
              <a:p>
                <a:pPr algn="ctr"/>
                <a:r>
                  <a:rPr lang="de-DE" sz="1800">
                    <a:solidFill>
                      <a:schemeClr val="tx1"/>
                    </a:solidFill>
                    <a:latin typeface="Source Sans Pro" panose="020B0503030403020204" pitchFamily="34" charset="77"/>
                  </a:rPr>
                  <a:t>Freiwillig</a:t>
                </a:r>
              </a:p>
            </p:txBody>
          </p:sp>
          <p:sp>
            <p:nvSpPr>
              <p:cNvPr id="64" name="Textfeld 63">
                <a:extLst>
                  <a:ext uri="{FF2B5EF4-FFF2-40B4-BE49-F238E27FC236}">
                    <a16:creationId xmlns:a16="http://schemas.microsoft.com/office/drawing/2014/main" id="{51743C5F-0675-B947-897E-8A654151AD04}"/>
                  </a:ext>
                </a:extLst>
              </p:cNvPr>
              <p:cNvSpPr txBox="1"/>
              <p:nvPr/>
            </p:nvSpPr>
            <p:spPr>
              <a:xfrm>
                <a:off x="9945863" y="7807654"/>
                <a:ext cx="2346035" cy="369332"/>
              </a:xfrm>
              <a:prstGeom prst="rect">
                <a:avLst/>
              </a:prstGeom>
              <a:noFill/>
            </p:spPr>
            <p:txBody>
              <a:bodyPr wrap="square">
                <a:spAutoFit/>
              </a:bodyPr>
              <a:lstStyle>
                <a:defPPr>
                  <a:defRPr lang="uk-UA"/>
                </a:defPPr>
                <a:lvl1pPr>
                  <a:defRPr sz="2000" u="none" strike="noStrike">
                    <a:solidFill>
                      <a:srgbClr val="000000"/>
                    </a:solidFill>
                    <a:effectLst/>
                    <a:latin typeface="Montserrat" pitchFamily="2" charset="77"/>
                  </a:defRPr>
                </a:lvl1pPr>
              </a:lstStyle>
              <a:p>
                <a:pPr algn="ctr"/>
                <a:r>
                  <a:rPr lang="de-DE" sz="1800">
                    <a:solidFill>
                      <a:schemeClr val="tx1"/>
                    </a:solidFill>
                    <a:latin typeface="Source Sans Pro" panose="020B0503030403020204" pitchFamily="34" charset="77"/>
                  </a:rPr>
                  <a:t>Fördernd</a:t>
                </a:r>
              </a:p>
            </p:txBody>
          </p:sp>
          <p:sp>
            <p:nvSpPr>
              <p:cNvPr id="65" name="Textfeld 64">
                <a:extLst>
                  <a:ext uri="{FF2B5EF4-FFF2-40B4-BE49-F238E27FC236}">
                    <a16:creationId xmlns:a16="http://schemas.microsoft.com/office/drawing/2014/main" id="{BE195258-3AC1-E348-AEF5-7B688D5E4DF0}"/>
                  </a:ext>
                </a:extLst>
              </p:cNvPr>
              <p:cNvSpPr txBox="1"/>
              <p:nvPr/>
            </p:nvSpPr>
            <p:spPr>
              <a:xfrm>
                <a:off x="5996163" y="7807654"/>
                <a:ext cx="2346035" cy="369332"/>
              </a:xfrm>
              <a:prstGeom prst="rect">
                <a:avLst/>
              </a:prstGeom>
              <a:noFill/>
            </p:spPr>
            <p:txBody>
              <a:bodyPr wrap="square">
                <a:spAutoFit/>
              </a:bodyPr>
              <a:lstStyle>
                <a:defPPr>
                  <a:defRPr lang="uk-UA"/>
                </a:defPPr>
                <a:lvl1pPr>
                  <a:defRPr sz="2000" u="none" strike="noStrike">
                    <a:solidFill>
                      <a:srgbClr val="000000"/>
                    </a:solidFill>
                    <a:effectLst/>
                    <a:latin typeface="Montserrat" pitchFamily="2" charset="77"/>
                  </a:defRPr>
                </a:lvl1pPr>
              </a:lstStyle>
              <a:p>
                <a:pPr algn="ctr"/>
                <a:r>
                  <a:rPr lang="de-DE" sz="1800">
                    <a:solidFill>
                      <a:schemeClr val="tx1"/>
                    </a:solidFill>
                    <a:latin typeface="Source Sans Pro" panose="020B0503030403020204" pitchFamily="34" charset="77"/>
                  </a:rPr>
                  <a:t>Ausgewogen</a:t>
                </a:r>
              </a:p>
            </p:txBody>
          </p:sp>
          <p:sp>
            <p:nvSpPr>
              <p:cNvPr id="66" name="Textfeld 65">
                <a:extLst>
                  <a:ext uri="{FF2B5EF4-FFF2-40B4-BE49-F238E27FC236}">
                    <a16:creationId xmlns:a16="http://schemas.microsoft.com/office/drawing/2014/main" id="{4DC275BA-77C3-8A4E-83E0-F63AA50F306F}"/>
                  </a:ext>
                </a:extLst>
              </p:cNvPr>
              <p:cNvSpPr txBox="1"/>
              <p:nvPr/>
            </p:nvSpPr>
            <p:spPr>
              <a:xfrm>
                <a:off x="4311960" y="6114788"/>
                <a:ext cx="2346035" cy="369332"/>
              </a:xfrm>
              <a:prstGeom prst="rect">
                <a:avLst/>
              </a:prstGeom>
              <a:noFill/>
            </p:spPr>
            <p:txBody>
              <a:bodyPr wrap="square">
                <a:spAutoFit/>
              </a:bodyPr>
              <a:lstStyle>
                <a:defPPr>
                  <a:defRPr lang="uk-UA"/>
                </a:defPPr>
                <a:lvl1pPr>
                  <a:defRPr sz="2000" u="none" strike="noStrike">
                    <a:solidFill>
                      <a:srgbClr val="000000"/>
                    </a:solidFill>
                    <a:effectLst/>
                    <a:latin typeface="Montserrat" pitchFamily="2" charset="77"/>
                  </a:defRPr>
                </a:lvl1pPr>
              </a:lstStyle>
              <a:p>
                <a:pPr algn="ctr"/>
                <a:r>
                  <a:rPr lang="de-DE" sz="1800">
                    <a:solidFill>
                      <a:schemeClr val="tx1"/>
                    </a:solidFill>
                    <a:latin typeface="Source Sans Pro" panose="020B0503030403020204" pitchFamily="34" charset="77"/>
                  </a:rPr>
                  <a:t>Abgestuft</a:t>
                </a:r>
              </a:p>
            </p:txBody>
          </p:sp>
          <p:sp>
            <p:nvSpPr>
              <p:cNvPr id="67" name="Textfeld 66">
                <a:extLst>
                  <a:ext uri="{FF2B5EF4-FFF2-40B4-BE49-F238E27FC236}">
                    <a16:creationId xmlns:a16="http://schemas.microsoft.com/office/drawing/2014/main" id="{19E2852D-10B4-DA46-9077-F05E6EC2B645}"/>
                  </a:ext>
                </a:extLst>
              </p:cNvPr>
              <p:cNvSpPr txBox="1"/>
              <p:nvPr/>
            </p:nvSpPr>
            <p:spPr>
              <a:xfrm>
                <a:off x="2708016" y="4423625"/>
                <a:ext cx="2346035" cy="369332"/>
              </a:xfrm>
              <a:prstGeom prst="rect">
                <a:avLst/>
              </a:prstGeom>
              <a:noFill/>
            </p:spPr>
            <p:txBody>
              <a:bodyPr wrap="square">
                <a:spAutoFit/>
              </a:bodyPr>
              <a:lstStyle>
                <a:defPPr>
                  <a:defRPr lang="uk-UA"/>
                </a:defPPr>
                <a:lvl1pPr>
                  <a:defRPr sz="2000" u="none" strike="noStrike">
                    <a:solidFill>
                      <a:srgbClr val="000000"/>
                    </a:solidFill>
                    <a:effectLst/>
                    <a:latin typeface="Montserrat" pitchFamily="2" charset="77"/>
                  </a:defRPr>
                </a:lvl1pPr>
              </a:lstStyle>
              <a:p>
                <a:pPr algn="ctr"/>
                <a:r>
                  <a:rPr lang="de-DE" sz="1800">
                    <a:solidFill>
                      <a:schemeClr val="tx1"/>
                    </a:solidFill>
                    <a:latin typeface="Source Sans Pro" panose="020B0503030403020204" pitchFamily="34" charset="77"/>
                  </a:rPr>
                  <a:t>Inspirierend</a:t>
                </a:r>
              </a:p>
            </p:txBody>
          </p:sp>
          <p:sp>
            <p:nvSpPr>
              <p:cNvPr id="68" name="Textfeld 67">
                <a:extLst>
                  <a:ext uri="{FF2B5EF4-FFF2-40B4-BE49-F238E27FC236}">
                    <a16:creationId xmlns:a16="http://schemas.microsoft.com/office/drawing/2014/main" id="{95447EE8-7524-B840-8B1B-81B6194A2E1B}"/>
                  </a:ext>
                </a:extLst>
              </p:cNvPr>
              <p:cNvSpPr txBox="1"/>
              <p:nvPr/>
            </p:nvSpPr>
            <p:spPr>
              <a:xfrm>
                <a:off x="4588361" y="2767340"/>
                <a:ext cx="1857678" cy="646331"/>
              </a:xfrm>
              <a:prstGeom prst="rect">
                <a:avLst/>
              </a:prstGeom>
              <a:noFill/>
            </p:spPr>
            <p:txBody>
              <a:bodyPr wrap="square">
                <a:spAutoFit/>
              </a:bodyPr>
              <a:lstStyle>
                <a:defPPr>
                  <a:defRPr lang="uk-UA"/>
                </a:defPPr>
                <a:lvl1pPr>
                  <a:defRPr sz="2000" u="none" strike="noStrike">
                    <a:solidFill>
                      <a:srgbClr val="000000"/>
                    </a:solidFill>
                    <a:effectLst/>
                    <a:latin typeface="Montserrat" pitchFamily="2" charset="77"/>
                  </a:defRPr>
                </a:lvl1pPr>
              </a:lstStyle>
              <a:p>
                <a:pPr algn="ctr"/>
                <a:r>
                  <a:rPr lang="de-DE" sz="1800">
                    <a:solidFill>
                      <a:schemeClr val="tx1"/>
                    </a:solidFill>
                    <a:latin typeface="Source Sans Pro" panose="020B0503030403020204" pitchFamily="34" charset="77"/>
                  </a:rPr>
                  <a:t>Ausdauer fördernd</a:t>
                </a:r>
              </a:p>
            </p:txBody>
          </p:sp>
          <p:sp>
            <p:nvSpPr>
              <p:cNvPr id="69" name="Textfeld 68">
                <a:extLst>
                  <a:ext uri="{FF2B5EF4-FFF2-40B4-BE49-F238E27FC236}">
                    <a16:creationId xmlns:a16="http://schemas.microsoft.com/office/drawing/2014/main" id="{B06E54AE-3DEB-864F-A453-32A03B0689AD}"/>
                  </a:ext>
                </a:extLst>
              </p:cNvPr>
              <p:cNvSpPr txBox="1"/>
              <p:nvPr/>
            </p:nvSpPr>
            <p:spPr>
              <a:xfrm>
                <a:off x="5996164" y="1202425"/>
                <a:ext cx="2346035" cy="369332"/>
              </a:xfrm>
              <a:prstGeom prst="rect">
                <a:avLst/>
              </a:prstGeom>
              <a:noFill/>
            </p:spPr>
            <p:txBody>
              <a:bodyPr wrap="square">
                <a:spAutoFit/>
              </a:bodyPr>
              <a:lstStyle>
                <a:defPPr>
                  <a:defRPr lang="uk-UA"/>
                </a:defPPr>
                <a:lvl1pPr>
                  <a:defRPr sz="2000" u="none" strike="noStrike">
                    <a:solidFill>
                      <a:srgbClr val="000000"/>
                    </a:solidFill>
                    <a:effectLst/>
                    <a:latin typeface="Montserrat" pitchFamily="2" charset="77"/>
                  </a:defRPr>
                </a:lvl1pPr>
              </a:lstStyle>
              <a:p>
                <a:pPr algn="ctr"/>
                <a:r>
                  <a:rPr lang="de-DE" sz="1800">
                    <a:solidFill>
                      <a:schemeClr val="tx1"/>
                    </a:solidFill>
                    <a:latin typeface="Source Sans Pro" panose="020B0503030403020204" pitchFamily="34" charset="77"/>
                  </a:rPr>
                  <a:t>Erfüllend</a:t>
                </a:r>
              </a:p>
            </p:txBody>
          </p:sp>
          <p:pic>
            <p:nvPicPr>
              <p:cNvPr id="70" name="Grafik 69">
                <a:extLst>
                  <a:ext uri="{FF2B5EF4-FFF2-40B4-BE49-F238E27FC236}">
                    <a16:creationId xmlns:a16="http://schemas.microsoft.com/office/drawing/2014/main" id="{51798AE1-D858-8145-A997-F78DC2931A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16643" y="1688240"/>
                <a:ext cx="759267" cy="1012356"/>
              </a:xfrm>
              <a:prstGeom prst="rect">
                <a:avLst/>
              </a:prstGeom>
            </p:spPr>
          </p:pic>
          <p:pic>
            <p:nvPicPr>
              <p:cNvPr id="71" name="Grafik 70">
                <a:extLst>
                  <a:ext uri="{FF2B5EF4-FFF2-40B4-BE49-F238E27FC236}">
                    <a16:creationId xmlns:a16="http://schemas.microsoft.com/office/drawing/2014/main" id="{8AD3D926-2C7C-8C42-90F2-5DA316CFDC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62086" y="3403011"/>
                <a:ext cx="969286" cy="961427"/>
              </a:xfrm>
              <a:prstGeom prst="rect">
                <a:avLst/>
              </a:prstGeom>
            </p:spPr>
          </p:pic>
          <p:pic>
            <p:nvPicPr>
              <p:cNvPr id="72" name="Grafik 71">
                <a:extLst>
                  <a:ext uri="{FF2B5EF4-FFF2-40B4-BE49-F238E27FC236}">
                    <a16:creationId xmlns:a16="http://schemas.microsoft.com/office/drawing/2014/main" id="{915BE184-B28B-A14A-9CBE-9103970FA9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55856" y="8245752"/>
                <a:ext cx="1168266" cy="931655"/>
              </a:xfrm>
              <a:prstGeom prst="rect">
                <a:avLst/>
              </a:prstGeom>
            </p:spPr>
          </p:pic>
          <p:pic>
            <p:nvPicPr>
              <p:cNvPr id="73" name="Grafik 72">
                <a:extLst>
                  <a:ext uri="{FF2B5EF4-FFF2-40B4-BE49-F238E27FC236}">
                    <a16:creationId xmlns:a16="http://schemas.microsoft.com/office/drawing/2014/main" id="{F9D764B8-7E89-0D47-983D-B1491682B6C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241080" y="6463519"/>
                <a:ext cx="859188" cy="1227869"/>
              </a:xfrm>
              <a:prstGeom prst="rect">
                <a:avLst/>
              </a:prstGeom>
            </p:spPr>
          </p:pic>
          <p:pic>
            <p:nvPicPr>
              <p:cNvPr id="74" name="Grafik 73">
                <a:extLst>
                  <a:ext uri="{FF2B5EF4-FFF2-40B4-BE49-F238E27FC236}">
                    <a16:creationId xmlns:a16="http://schemas.microsoft.com/office/drawing/2014/main" id="{631358A8-8274-2B45-9024-C9AABA63C61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52328" y="8245752"/>
                <a:ext cx="916266" cy="891832"/>
              </a:xfrm>
              <a:prstGeom prst="rect">
                <a:avLst/>
              </a:prstGeom>
            </p:spPr>
          </p:pic>
          <p:pic>
            <p:nvPicPr>
              <p:cNvPr id="75" name="Grafik 74">
                <a:extLst>
                  <a:ext uri="{FF2B5EF4-FFF2-40B4-BE49-F238E27FC236}">
                    <a16:creationId xmlns:a16="http://schemas.microsoft.com/office/drawing/2014/main" id="{7A56A10A-40F6-B34D-9F7D-C719639950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998615" y="4991100"/>
                <a:ext cx="784185" cy="857132"/>
              </a:xfrm>
              <a:prstGeom prst="rect">
                <a:avLst/>
              </a:prstGeom>
            </p:spPr>
          </p:pic>
          <p:pic>
            <p:nvPicPr>
              <p:cNvPr id="76" name="Grafik 75">
                <a:extLst>
                  <a:ext uri="{FF2B5EF4-FFF2-40B4-BE49-F238E27FC236}">
                    <a16:creationId xmlns:a16="http://schemas.microsoft.com/office/drawing/2014/main" id="{BEF443EB-6732-AC4E-BB35-218448C76C5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628577" y="6733704"/>
                <a:ext cx="1777245" cy="376607"/>
              </a:xfrm>
              <a:prstGeom prst="rect">
                <a:avLst/>
              </a:prstGeom>
            </p:spPr>
          </p:pic>
          <p:pic>
            <p:nvPicPr>
              <p:cNvPr id="77" name="Grafik 76">
                <a:extLst>
                  <a:ext uri="{FF2B5EF4-FFF2-40B4-BE49-F238E27FC236}">
                    <a16:creationId xmlns:a16="http://schemas.microsoft.com/office/drawing/2014/main" id="{EF2B3973-0C67-0144-87DE-EB9149C9D53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749643" y="1547392"/>
                <a:ext cx="941620" cy="973393"/>
              </a:xfrm>
              <a:prstGeom prst="rect">
                <a:avLst/>
              </a:prstGeom>
            </p:spPr>
          </p:pic>
          <p:pic>
            <p:nvPicPr>
              <p:cNvPr id="78" name="Grafik 77">
                <a:extLst>
                  <a:ext uri="{FF2B5EF4-FFF2-40B4-BE49-F238E27FC236}">
                    <a16:creationId xmlns:a16="http://schemas.microsoft.com/office/drawing/2014/main" id="{F525B4AB-8C4D-5644-9015-4F9301FD395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355749" y="4853037"/>
                <a:ext cx="1050567" cy="1050567"/>
              </a:xfrm>
              <a:prstGeom prst="rect">
                <a:avLst/>
              </a:prstGeom>
            </p:spPr>
          </p:pic>
          <p:pic>
            <p:nvPicPr>
              <p:cNvPr id="79" name="Grafik 78">
                <a:extLst>
                  <a:ext uri="{FF2B5EF4-FFF2-40B4-BE49-F238E27FC236}">
                    <a16:creationId xmlns:a16="http://schemas.microsoft.com/office/drawing/2014/main" id="{F66ED41C-D63E-E14B-BB99-66695F0E15A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8150423">
                <a:off x="4931915" y="3276344"/>
                <a:ext cx="1144060" cy="1144060"/>
              </a:xfrm>
              <a:prstGeom prst="rect">
                <a:avLst/>
              </a:prstGeom>
            </p:spPr>
          </p:pic>
        </p:grpSp>
      </p:grpSp>
      <p:pic>
        <p:nvPicPr>
          <p:cNvPr id="2" name="Picture 26" descr="Ein Bild, das Geschirr, Gabel enthält.&#10;&#10;Automatisch generierte Beschreibung">
            <a:extLst>
              <a:ext uri="{FF2B5EF4-FFF2-40B4-BE49-F238E27FC236}">
                <a16:creationId xmlns:a16="http://schemas.microsoft.com/office/drawing/2014/main" id="{207212AA-152E-FED4-251A-60888FC8D16A}"/>
              </a:ext>
            </a:extLst>
          </p:cNvPr>
          <p:cNvPicPr>
            <a:picLocks noChangeAspect="1"/>
          </p:cNvPicPr>
          <p:nvPr/>
        </p:nvPicPr>
        <p:blipFill>
          <a:blip r:embed="rId14">
            <a:alphaModFix amt="23000"/>
            <a:extLst>
              <a:ext uri="{28A0092B-C50C-407E-A947-70E740481C1C}">
                <a14:useLocalDpi xmlns:a14="http://schemas.microsoft.com/office/drawing/2010/main" val="0"/>
              </a:ext>
            </a:extLst>
          </a:blip>
          <a:srcRect l="2604" r="63046"/>
          <a:stretch>
            <a:fillRect/>
          </a:stretch>
        </p:blipFill>
        <p:spPr>
          <a:xfrm rot="20682636">
            <a:off x="-1061918" y="3344524"/>
            <a:ext cx="7265508" cy="6682924"/>
          </a:xfrm>
          <a:custGeom>
            <a:avLst/>
            <a:gdLst>
              <a:gd name="connsiteX0" fmla="*/ 4183858 w 4183858"/>
              <a:gd name="connsiteY0" fmla="*/ 0 h 3848376"/>
              <a:gd name="connsiteX1" fmla="*/ 3131827 w 4183858"/>
              <a:gd name="connsiteY1" fmla="*/ 3848376 h 3848376"/>
              <a:gd name="connsiteX2" fmla="*/ 0 w 4183858"/>
              <a:gd name="connsiteY2" fmla="*/ 3848376 h 3848376"/>
              <a:gd name="connsiteX3" fmla="*/ 1052031 w 4183858"/>
              <a:gd name="connsiteY3" fmla="*/ 0 h 3848376"/>
            </a:gdLst>
            <a:ahLst/>
            <a:cxnLst>
              <a:cxn ang="0">
                <a:pos x="connsiteX0" y="connsiteY0"/>
              </a:cxn>
              <a:cxn ang="0">
                <a:pos x="connsiteX1" y="connsiteY1"/>
              </a:cxn>
              <a:cxn ang="0">
                <a:pos x="connsiteX2" y="connsiteY2"/>
              </a:cxn>
              <a:cxn ang="0">
                <a:pos x="connsiteX3" y="connsiteY3"/>
              </a:cxn>
            </a:cxnLst>
            <a:rect l="l" t="t" r="r" b="b"/>
            <a:pathLst>
              <a:path w="4183858" h="3848376">
                <a:moveTo>
                  <a:pt x="4183858" y="0"/>
                </a:moveTo>
                <a:lnTo>
                  <a:pt x="3131827" y="3848376"/>
                </a:lnTo>
                <a:lnTo>
                  <a:pt x="0" y="3848376"/>
                </a:lnTo>
                <a:lnTo>
                  <a:pt x="1052031" y="0"/>
                </a:lnTo>
                <a:close/>
              </a:path>
            </a:pathLst>
          </a:custGeom>
        </p:spPr>
      </p:pic>
    </p:spTree>
    <p:extLst>
      <p:ext uri="{BB962C8B-B14F-4D97-AF65-F5344CB8AC3E}">
        <p14:creationId xmlns:p14="http://schemas.microsoft.com/office/powerpoint/2010/main" val="34144508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8BA0B-72FE-8AB9-52C1-EB074B789A68}"/>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6327B09F-0026-771A-D1C0-4825399DED8E}"/>
              </a:ext>
            </a:extLst>
          </p:cNvPr>
          <p:cNvGraphicFramePr>
            <a:graphicFrameLocks noChangeAspect="1"/>
          </p:cNvGraphicFramePr>
          <p:nvPr>
            <p:custDataLst>
              <p:tags r:id="rId1"/>
            </p:custDataLst>
          </p:nvPr>
        </p:nvGraphicFramePr>
        <p:xfrm>
          <a:off x="2382" y="2382"/>
          <a:ext cx="2382" cy="2382"/>
        </p:xfrm>
        <a:graphic>
          <a:graphicData uri="http://schemas.openxmlformats.org/presentationml/2006/ole">
            <mc:AlternateContent xmlns:mc="http://schemas.openxmlformats.org/markup-compatibility/2006">
              <mc:Choice xmlns:v="urn:schemas-microsoft-com:vml" Requires="v">
                <p:oleObj name="think-cell Slide" r:id="rId3" imgW="347" imgH="348" progId="TCLayout.ActiveDocument.1">
                  <p:embed/>
                </p:oleObj>
              </mc:Choice>
              <mc:Fallback>
                <p:oleObj name="think-cell Slide" r:id="rId3" imgW="347" imgH="348" progId="TCLayout.ActiveDocument.1">
                  <p:embed/>
                  <p:pic>
                    <p:nvPicPr>
                      <p:cNvPr id="4" name="think-cell data - do not delete" hidden="1">
                        <a:extLst>
                          <a:ext uri="{FF2B5EF4-FFF2-40B4-BE49-F238E27FC236}">
                            <a16:creationId xmlns:a16="http://schemas.microsoft.com/office/drawing/2014/main" id="{EDE5E415-A069-7D21-150D-FB91AFF8D31E}"/>
                          </a:ext>
                        </a:extLst>
                      </p:cNvPr>
                      <p:cNvPicPr/>
                      <p:nvPr/>
                    </p:nvPicPr>
                    <p:blipFill>
                      <a:blip r:embed="rId4"/>
                      <a:stretch>
                        <a:fillRect/>
                      </a:stretch>
                    </p:blipFill>
                    <p:spPr>
                      <a:xfrm>
                        <a:off x="2382" y="2382"/>
                        <a:ext cx="2382" cy="2382"/>
                      </a:xfrm>
                      <a:prstGeom prst="rect">
                        <a:avLst/>
                      </a:prstGeom>
                    </p:spPr>
                  </p:pic>
                </p:oleObj>
              </mc:Fallback>
            </mc:AlternateContent>
          </a:graphicData>
        </a:graphic>
      </p:graphicFrame>
      <p:sp>
        <p:nvSpPr>
          <p:cNvPr id="9" name="Title 8">
            <a:extLst>
              <a:ext uri="{FF2B5EF4-FFF2-40B4-BE49-F238E27FC236}">
                <a16:creationId xmlns:a16="http://schemas.microsoft.com/office/drawing/2014/main" id="{F59416D8-82ED-9417-3717-3407850EB0FD}"/>
              </a:ext>
            </a:extLst>
          </p:cNvPr>
          <p:cNvSpPr>
            <a:spLocks noGrp="1"/>
          </p:cNvSpPr>
          <p:nvPr>
            <p:ph type="title"/>
          </p:nvPr>
        </p:nvSpPr>
        <p:spPr>
          <a:xfrm>
            <a:off x="4896287" y="571500"/>
            <a:ext cx="11958971" cy="742950"/>
          </a:xfrm>
        </p:spPr>
        <p:txBody>
          <a:bodyPr vert="horz"/>
          <a:lstStyle/>
          <a:p>
            <a:r>
              <a:rPr lang="de-DE" dirty="0"/>
              <a:t>Übersicht über die Kosten</a:t>
            </a:r>
          </a:p>
        </p:txBody>
      </p:sp>
      <p:pic>
        <p:nvPicPr>
          <p:cNvPr id="2" name="Picture 1" descr="Ein Bild, das Geschirr, Gabel enthält.&#10;&#10;Automatisch generierte Beschreibung">
            <a:extLst>
              <a:ext uri="{FF2B5EF4-FFF2-40B4-BE49-F238E27FC236}">
                <a16:creationId xmlns:a16="http://schemas.microsoft.com/office/drawing/2014/main" id="{8B9F66C3-FCF7-0BBF-15B0-30B2C088C842}"/>
              </a:ext>
            </a:extLst>
          </p:cNvPr>
          <p:cNvPicPr>
            <a:picLocks noChangeAspect="1"/>
          </p:cNvPicPr>
          <p:nvPr/>
        </p:nvPicPr>
        <p:blipFill>
          <a:blip r:embed="rId5">
            <a:alphaModFix amt="23000"/>
            <a:extLst>
              <a:ext uri="{28A0092B-C50C-407E-A947-70E740481C1C}">
                <a14:useLocalDpi xmlns:a14="http://schemas.microsoft.com/office/drawing/2010/main" val="0"/>
              </a:ext>
            </a:extLst>
          </a:blip>
          <a:srcRect l="2604" r="63046"/>
          <a:stretch>
            <a:fillRect/>
          </a:stretch>
        </p:blipFill>
        <p:spPr>
          <a:xfrm rot="20682636">
            <a:off x="-872157" y="3344150"/>
            <a:ext cx="6275787" cy="5772564"/>
          </a:xfrm>
          <a:custGeom>
            <a:avLst/>
            <a:gdLst>
              <a:gd name="connsiteX0" fmla="*/ 4183858 w 4183858"/>
              <a:gd name="connsiteY0" fmla="*/ 0 h 3848376"/>
              <a:gd name="connsiteX1" fmla="*/ 3131827 w 4183858"/>
              <a:gd name="connsiteY1" fmla="*/ 3848376 h 3848376"/>
              <a:gd name="connsiteX2" fmla="*/ 0 w 4183858"/>
              <a:gd name="connsiteY2" fmla="*/ 3848376 h 3848376"/>
              <a:gd name="connsiteX3" fmla="*/ 1052031 w 4183858"/>
              <a:gd name="connsiteY3" fmla="*/ 0 h 3848376"/>
            </a:gdLst>
            <a:ahLst/>
            <a:cxnLst>
              <a:cxn ang="0">
                <a:pos x="connsiteX0" y="connsiteY0"/>
              </a:cxn>
              <a:cxn ang="0">
                <a:pos x="connsiteX1" y="connsiteY1"/>
              </a:cxn>
              <a:cxn ang="0">
                <a:pos x="connsiteX2" y="connsiteY2"/>
              </a:cxn>
              <a:cxn ang="0">
                <a:pos x="connsiteX3" y="connsiteY3"/>
              </a:cxn>
            </a:cxnLst>
            <a:rect l="l" t="t" r="r" b="b"/>
            <a:pathLst>
              <a:path w="4183858" h="3848376">
                <a:moveTo>
                  <a:pt x="4183858" y="0"/>
                </a:moveTo>
                <a:lnTo>
                  <a:pt x="3131827" y="3848376"/>
                </a:lnTo>
                <a:lnTo>
                  <a:pt x="0" y="3848376"/>
                </a:lnTo>
                <a:lnTo>
                  <a:pt x="1052031" y="0"/>
                </a:lnTo>
                <a:close/>
              </a:path>
            </a:pathLst>
          </a:custGeom>
        </p:spPr>
      </p:pic>
      <p:sp>
        <p:nvSpPr>
          <p:cNvPr id="3" name="Text Placeholder 2">
            <a:extLst>
              <a:ext uri="{FF2B5EF4-FFF2-40B4-BE49-F238E27FC236}">
                <a16:creationId xmlns:a16="http://schemas.microsoft.com/office/drawing/2014/main" id="{CC5180F2-C018-8435-1D47-19A3AE92428C}"/>
              </a:ext>
            </a:extLst>
          </p:cNvPr>
          <p:cNvSpPr>
            <a:spLocks noGrp="1"/>
          </p:cNvSpPr>
          <p:nvPr>
            <p:ph type="body" sz="quarter" idx="10"/>
          </p:nvPr>
        </p:nvSpPr>
        <p:spPr>
          <a:xfrm>
            <a:off x="881063" y="6103478"/>
            <a:ext cx="3005137" cy="3900488"/>
          </a:xfrm>
        </p:spPr>
        <p:txBody>
          <a:bodyPr/>
          <a:lstStyle/>
          <a:p>
            <a:r>
              <a:rPr lang="de-DE" dirty="0"/>
              <a:t>Was die Teilnahme kostet</a:t>
            </a:r>
          </a:p>
          <a:p>
            <a:endParaRPr lang="de-DE" dirty="0"/>
          </a:p>
        </p:txBody>
      </p:sp>
      <p:pic>
        <p:nvPicPr>
          <p:cNvPr id="7" name="Grafik 6">
            <a:extLst>
              <a:ext uri="{FF2B5EF4-FFF2-40B4-BE49-F238E27FC236}">
                <a16:creationId xmlns:a16="http://schemas.microsoft.com/office/drawing/2014/main" id="{3362B1C0-1E8E-98C4-C2D6-ABF7DF5C43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04873" y="1887078"/>
            <a:ext cx="6106496" cy="5694822"/>
          </a:xfrm>
          <a:prstGeom prst="rect">
            <a:avLst/>
          </a:prstGeom>
        </p:spPr>
      </p:pic>
      <p:pic>
        <p:nvPicPr>
          <p:cNvPr id="10" name="Grafik 9">
            <a:extLst>
              <a:ext uri="{FF2B5EF4-FFF2-40B4-BE49-F238E27FC236}">
                <a16:creationId xmlns:a16="http://schemas.microsoft.com/office/drawing/2014/main" id="{00CDACFB-B939-1BB8-103B-667AAC3A691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04873" y="7479632"/>
            <a:ext cx="11606464" cy="1395713"/>
          </a:xfrm>
          <a:prstGeom prst="rect">
            <a:avLst/>
          </a:prstGeom>
        </p:spPr>
      </p:pic>
      <p:sp>
        <p:nvSpPr>
          <p:cNvPr id="12" name="Textfeld 11">
            <a:extLst>
              <a:ext uri="{FF2B5EF4-FFF2-40B4-BE49-F238E27FC236}">
                <a16:creationId xmlns:a16="http://schemas.microsoft.com/office/drawing/2014/main" id="{F1136EAA-A6C8-687A-A5AA-67FA014690D0}"/>
              </a:ext>
            </a:extLst>
          </p:cNvPr>
          <p:cNvSpPr txBox="1"/>
          <p:nvPr/>
        </p:nvSpPr>
        <p:spPr>
          <a:xfrm>
            <a:off x="11658600" y="2302199"/>
            <a:ext cx="5367337" cy="4724370"/>
          </a:xfrm>
          <a:prstGeom prst="rect">
            <a:avLst/>
          </a:prstGeom>
          <a:noFill/>
        </p:spPr>
        <p:txBody>
          <a:bodyPr wrap="square" rtlCol="0">
            <a:spAutoFit/>
          </a:bodyPr>
          <a:lstStyle/>
          <a:p>
            <a:pPr algn="l">
              <a:spcBef>
                <a:spcPts val="600"/>
              </a:spcBef>
            </a:pPr>
            <a:r>
              <a:rPr lang="de-DE" sz="2800" dirty="0">
                <a:latin typeface="Calibri" panose="020F0502020204030204" pitchFamily="34" charset="0"/>
                <a:cs typeface="Calibri" panose="020F0502020204030204" pitchFamily="34" charset="0"/>
              </a:rPr>
              <a:t>(öffentliche Trägerschaft)</a:t>
            </a:r>
          </a:p>
          <a:p>
            <a:pPr algn="l">
              <a:spcBef>
                <a:spcPts val="2400"/>
              </a:spcBef>
            </a:pPr>
            <a:r>
              <a:rPr lang="de-DE" sz="2800" dirty="0">
                <a:latin typeface="Calibri" panose="020F0502020204030204" pitchFamily="34" charset="0"/>
                <a:cs typeface="Calibri" panose="020F0502020204030204" pitchFamily="34" charset="0"/>
              </a:rPr>
              <a:t>200 Euro</a:t>
            </a:r>
          </a:p>
          <a:p>
            <a:pPr algn="l">
              <a:spcBef>
                <a:spcPts val="1800"/>
              </a:spcBef>
            </a:pPr>
            <a:r>
              <a:rPr lang="de-DE" sz="2800" dirty="0">
                <a:latin typeface="Calibri" panose="020F0502020204030204" pitchFamily="34" charset="0"/>
                <a:cs typeface="Calibri" panose="020F0502020204030204" pitchFamily="34" charset="0"/>
              </a:rPr>
              <a:t>37,50 Euro</a:t>
            </a:r>
          </a:p>
          <a:p>
            <a:pPr algn="l">
              <a:spcBef>
                <a:spcPts val="2100"/>
              </a:spcBef>
            </a:pPr>
            <a:r>
              <a:rPr lang="de-DE" sz="2800" dirty="0">
                <a:latin typeface="Calibri" panose="020F0502020204030204" pitchFamily="34" charset="0"/>
                <a:cs typeface="Calibri" panose="020F0502020204030204" pitchFamily="34" charset="0"/>
              </a:rPr>
              <a:t>6 Euro</a:t>
            </a:r>
          </a:p>
          <a:p>
            <a:pPr algn="l">
              <a:spcBef>
                <a:spcPts val="2100"/>
              </a:spcBef>
            </a:pPr>
            <a:endParaRPr lang="de-DE" sz="2800" dirty="0">
              <a:latin typeface="Calibri" panose="020F0502020204030204" pitchFamily="34" charset="0"/>
              <a:cs typeface="Calibri" panose="020F0502020204030204" pitchFamily="34" charset="0"/>
            </a:endParaRPr>
          </a:p>
          <a:p>
            <a:pPr algn="l">
              <a:spcBef>
                <a:spcPts val="2100"/>
              </a:spcBef>
            </a:pPr>
            <a:endParaRPr lang="de-DE" sz="2800" dirty="0">
              <a:latin typeface="Calibri" panose="020F0502020204030204" pitchFamily="34" charset="0"/>
              <a:cs typeface="Calibri" panose="020F0502020204030204" pitchFamily="34" charset="0"/>
            </a:endParaRPr>
          </a:p>
          <a:p>
            <a:pPr algn="l">
              <a:spcBef>
                <a:spcPts val="2100"/>
              </a:spcBef>
            </a:pPr>
            <a:r>
              <a:rPr lang="de-DE" sz="2800" dirty="0">
                <a:latin typeface="Calibri" panose="020F0502020204030204" pitchFamily="34" charset="0"/>
                <a:cs typeface="Calibri" panose="020F0502020204030204" pitchFamily="34" charset="0"/>
              </a:rPr>
              <a:t>7,50 Euro</a:t>
            </a:r>
          </a:p>
        </p:txBody>
      </p:sp>
    </p:spTree>
    <p:extLst>
      <p:ext uri="{BB962C8B-B14F-4D97-AF65-F5344CB8AC3E}">
        <p14:creationId xmlns:p14="http://schemas.microsoft.com/office/powerpoint/2010/main" val="31691996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B0A7E-71D0-F098-5B7B-EA8970EC5FEF}"/>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C0847854-8288-1F8A-0CF9-25322A71C7B9}"/>
              </a:ext>
            </a:extLst>
          </p:cNvPr>
          <p:cNvGraphicFramePr>
            <a:graphicFrameLocks noChangeAspect="1"/>
          </p:cNvGraphicFramePr>
          <p:nvPr>
            <p:custDataLst>
              <p:tags r:id="rId1"/>
            </p:custDataLst>
          </p:nvPr>
        </p:nvGraphicFramePr>
        <p:xfrm>
          <a:off x="2382" y="2382"/>
          <a:ext cx="2382" cy="2382"/>
        </p:xfrm>
        <a:graphic>
          <a:graphicData uri="http://schemas.openxmlformats.org/presentationml/2006/ole">
            <mc:AlternateContent xmlns:mc="http://schemas.openxmlformats.org/markup-compatibility/2006">
              <mc:Choice xmlns:v="urn:schemas-microsoft-com:vml" Requires="v">
                <p:oleObj name="think-cell Slide" r:id="rId3" imgW="347" imgH="348" progId="TCLayout.ActiveDocument.1">
                  <p:embed/>
                </p:oleObj>
              </mc:Choice>
              <mc:Fallback>
                <p:oleObj name="think-cell Slide" r:id="rId3" imgW="347" imgH="348" progId="TCLayout.ActiveDocument.1">
                  <p:embed/>
                  <p:pic>
                    <p:nvPicPr>
                      <p:cNvPr id="4" name="think-cell data - do not delete" hidden="1">
                        <a:extLst>
                          <a:ext uri="{FF2B5EF4-FFF2-40B4-BE49-F238E27FC236}">
                            <a16:creationId xmlns:a16="http://schemas.microsoft.com/office/drawing/2014/main" id="{6327B09F-0026-771A-D1C0-4825399DED8E}"/>
                          </a:ext>
                        </a:extLst>
                      </p:cNvPr>
                      <p:cNvPicPr/>
                      <p:nvPr/>
                    </p:nvPicPr>
                    <p:blipFill>
                      <a:blip r:embed="rId4"/>
                      <a:stretch>
                        <a:fillRect/>
                      </a:stretch>
                    </p:blipFill>
                    <p:spPr>
                      <a:xfrm>
                        <a:off x="2382" y="2382"/>
                        <a:ext cx="2382" cy="2382"/>
                      </a:xfrm>
                      <a:prstGeom prst="rect">
                        <a:avLst/>
                      </a:prstGeom>
                    </p:spPr>
                  </p:pic>
                </p:oleObj>
              </mc:Fallback>
            </mc:AlternateContent>
          </a:graphicData>
        </a:graphic>
      </p:graphicFrame>
      <p:sp>
        <p:nvSpPr>
          <p:cNvPr id="9" name="Title 8">
            <a:extLst>
              <a:ext uri="{FF2B5EF4-FFF2-40B4-BE49-F238E27FC236}">
                <a16:creationId xmlns:a16="http://schemas.microsoft.com/office/drawing/2014/main" id="{1B2E1C22-9D68-10D6-0859-D7E91601DE92}"/>
              </a:ext>
            </a:extLst>
          </p:cNvPr>
          <p:cNvSpPr>
            <a:spLocks noGrp="1"/>
          </p:cNvSpPr>
          <p:nvPr>
            <p:ph type="title"/>
          </p:nvPr>
        </p:nvSpPr>
        <p:spPr>
          <a:xfrm>
            <a:off x="4896287" y="571500"/>
            <a:ext cx="11958971" cy="742950"/>
          </a:xfrm>
        </p:spPr>
        <p:txBody>
          <a:bodyPr vert="horz"/>
          <a:lstStyle/>
          <a:p>
            <a:r>
              <a:rPr lang="de-DE"/>
              <a:t>5 Schritte </a:t>
            </a:r>
            <a:r>
              <a:rPr lang="de-DE" dirty="0"/>
              <a:t>zur Programmumsetzung</a:t>
            </a:r>
          </a:p>
        </p:txBody>
      </p:sp>
      <p:pic>
        <p:nvPicPr>
          <p:cNvPr id="2" name="Picture 1" descr="Ein Bild, das Geschirr, Gabel enthält.&#10;&#10;Automatisch generierte Beschreibung">
            <a:extLst>
              <a:ext uri="{FF2B5EF4-FFF2-40B4-BE49-F238E27FC236}">
                <a16:creationId xmlns:a16="http://schemas.microsoft.com/office/drawing/2014/main" id="{709FC9B9-84A7-CB63-EFFB-3235C9713EA7}"/>
              </a:ext>
            </a:extLst>
          </p:cNvPr>
          <p:cNvPicPr>
            <a:picLocks noChangeAspect="1"/>
          </p:cNvPicPr>
          <p:nvPr/>
        </p:nvPicPr>
        <p:blipFill>
          <a:blip r:embed="rId5">
            <a:alphaModFix amt="23000"/>
            <a:extLst>
              <a:ext uri="{28A0092B-C50C-407E-A947-70E740481C1C}">
                <a14:useLocalDpi xmlns:a14="http://schemas.microsoft.com/office/drawing/2010/main" val="0"/>
              </a:ext>
            </a:extLst>
          </a:blip>
          <a:srcRect l="2604" r="63046"/>
          <a:stretch>
            <a:fillRect/>
          </a:stretch>
        </p:blipFill>
        <p:spPr>
          <a:xfrm rot="20682636">
            <a:off x="-872157" y="3344150"/>
            <a:ext cx="6275787" cy="5772564"/>
          </a:xfrm>
          <a:custGeom>
            <a:avLst/>
            <a:gdLst>
              <a:gd name="connsiteX0" fmla="*/ 4183858 w 4183858"/>
              <a:gd name="connsiteY0" fmla="*/ 0 h 3848376"/>
              <a:gd name="connsiteX1" fmla="*/ 3131827 w 4183858"/>
              <a:gd name="connsiteY1" fmla="*/ 3848376 h 3848376"/>
              <a:gd name="connsiteX2" fmla="*/ 0 w 4183858"/>
              <a:gd name="connsiteY2" fmla="*/ 3848376 h 3848376"/>
              <a:gd name="connsiteX3" fmla="*/ 1052031 w 4183858"/>
              <a:gd name="connsiteY3" fmla="*/ 0 h 3848376"/>
            </a:gdLst>
            <a:ahLst/>
            <a:cxnLst>
              <a:cxn ang="0">
                <a:pos x="connsiteX0" y="connsiteY0"/>
              </a:cxn>
              <a:cxn ang="0">
                <a:pos x="connsiteX1" y="connsiteY1"/>
              </a:cxn>
              <a:cxn ang="0">
                <a:pos x="connsiteX2" y="connsiteY2"/>
              </a:cxn>
              <a:cxn ang="0">
                <a:pos x="connsiteX3" y="connsiteY3"/>
              </a:cxn>
            </a:cxnLst>
            <a:rect l="l" t="t" r="r" b="b"/>
            <a:pathLst>
              <a:path w="4183858" h="3848376">
                <a:moveTo>
                  <a:pt x="4183858" y="0"/>
                </a:moveTo>
                <a:lnTo>
                  <a:pt x="3131827" y="3848376"/>
                </a:lnTo>
                <a:lnTo>
                  <a:pt x="0" y="3848376"/>
                </a:lnTo>
                <a:lnTo>
                  <a:pt x="1052031" y="0"/>
                </a:lnTo>
                <a:close/>
              </a:path>
            </a:pathLst>
          </a:custGeom>
        </p:spPr>
      </p:pic>
      <p:sp>
        <p:nvSpPr>
          <p:cNvPr id="3" name="Text Placeholder 2">
            <a:extLst>
              <a:ext uri="{FF2B5EF4-FFF2-40B4-BE49-F238E27FC236}">
                <a16:creationId xmlns:a16="http://schemas.microsoft.com/office/drawing/2014/main" id="{17018981-D536-3150-0FBB-8862A99E4523}"/>
              </a:ext>
            </a:extLst>
          </p:cNvPr>
          <p:cNvSpPr>
            <a:spLocks noGrp="1"/>
          </p:cNvSpPr>
          <p:nvPr>
            <p:ph type="body" sz="quarter" idx="10"/>
          </p:nvPr>
        </p:nvSpPr>
        <p:spPr>
          <a:xfrm>
            <a:off x="881063" y="6103478"/>
            <a:ext cx="3005137" cy="3900488"/>
          </a:xfrm>
        </p:spPr>
        <p:txBody>
          <a:bodyPr/>
          <a:lstStyle/>
          <a:p>
            <a:r>
              <a:rPr lang="de-DE" dirty="0"/>
              <a:t>Wie Sie Programm-anbieter werden</a:t>
            </a:r>
          </a:p>
          <a:p>
            <a:endParaRPr lang="de-DE" dirty="0"/>
          </a:p>
        </p:txBody>
      </p:sp>
      <p:sp>
        <p:nvSpPr>
          <p:cNvPr id="8" name="Textfeld 7">
            <a:extLst>
              <a:ext uri="{FF2B5EF4-FFF2-40B4-BE49-F238E27FC236}">
                <a16:creationId xmlns:a16="http://schemas.microsoft.com/office/drawing/2014/main" id="{86762925-E0DC-3552-166C-FB6F168B98A8}"/>
              </a:ext>
            </a:extLst>
          </p:cNvPr>
          <p:cNvSpPr txBox="1"/>
          <p:nvPr/>
        </p:nvSpPr>
        <p:spPr>
          <a:xfrm>
            <a:off x="4896286" y="7469922"/>
            <a:ext cx="12324913" cy="1800493"/>
          </a:xfrm>
          <a:prstGeom prst="rect">
            <a:avLst/>
          </a:prstGeom>
          <a:noFill/>
        </p:spPr>
        <p:txBody>
          <a:bodyPr wrap="square">
            <a:spAutoFit/>
          </a:bodyPr>
          <a:lstStyle/>
          <a:p>
            <a:pPr marL="457200" lvl="1">
              <a:spcBef>
                <a:spcPts val="1800"/>
              </a:spcBef>
              <a:spcAft>
                <a:spcPts val="0"/>
              </a:spcAft>
            </a:pPr>
            <a:r>
              <a:rPr lang="de-DE" sz="2400" dirty="0">
                <a:latin typeface="MetaOT-Norm" panose="020B0504030101020102" pitchFamily="34" charset="77"/>
                <a:ea typeface="Calibri" panose="020F0502020204030204" pitchFamily="34" charset="0"/>
                <a:cs typeface="Calibri" panose="020F0502020204030204" pitchFamily="34" charset="0"/>
              </a:rPr>
              <a:t>Lernende Organisation: </a:t>
            </a:r>
          </a:p>
          <a:p>
            <a:pPr marL="457200" lvl="1">
              <a:spcBef>
                <a:spcPts val="1800"/>
              </a:spcBef>
              <a:spcAft>
                <a:spcPts val="0"/>
              </a:spcAft>
            </a:pPr>
            <a:r>
              <a:rPr lang="de-DE" sz="2400" dirty="0">
                <a:latin typeface="MetaOT-Medi" panose="020B0504030101020102" pitchFamily="34" charset="77"/>
                <a:ea typeface="Calibri" panose="020F0502020204030204" pitchFamily="34" charset="0"/>
                <a:cs typeface="Calibri" panose="020F0502020204030204" pitchFamily="34" charset="0"/>
              </a:rPr>
              <a:t>Feedbackgespräche</a:t>
            </a:r>
            <a:r>
              <a:rPr lang="de-DE" sz="2400" dirty="0">
                <a:latin typeface="MetaOT-Norm" panose="020B0504030101020102" pitchFamily="34" charset="77"/>
                <a:ea typeface="Calibri" panose="020F0502020204030204" pitchFamily="34" charset="0"/>
                <a:cs typeface="Calibri" panose="020F0502020204030204" pitchFamily="34" charset="0"/>
              </a:rPr>
              <a:t> zur Qualitätssicherung; nach Möglichkeit Teilnahme am jährlichen  </a:t>
            </a:r>
            <a:r>
              <a:rPr lang="de-DE" sz="2400" b="1" dirty="0">
                <a:latin typeface="MetaOT-Norm" panose="020B0504030101020102" pitchFamily="34" charset="77"/>
                <a:ea typeface="Calibri" panose="020F0502020204030204" pitchFamily="34" charset="0"/>
                <a:cs typeface="Calibri" panose="020F0502020204030204" pitchFamily="34" charset="0"/>
              </a:rPr>
              <a:t>Bundesnetzwerktreffen zur kontinuierlichen Verbesserung des Programmkonzepts durch Best Practice Austausch</a:t>
            </a:r>
          </a:p>
        </p:txBody>
      </p:sp>
      <p:pic>
        <p:nvPicPr>
          <p:cNvPr id="11" name="Grafik 10">
            <a:extLst>
              <a:ext uri="{FF2B5EF4-FFF2-40B4-BE49-F238E27FC236}">
                <a16:creationId xmlns:a16="http://schemas.microsoft.com/office/drawing/2014/main" id="{A24F2D50-3551-7536-15DC-8E8013EBF8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96285" y="2247900"/>
            <a:ext cx="12997407" cy="4191000"/>
          </a:xfrm>
          <a:prstGeom prst="rect">
            <a:avLst/>
          </a:prstGeom>
        </p:spPr>
      </p:pic>
    </p:spTree>
    <p:extLst>
      <p:ext uri="{BB962C8B-B14F-4D97-AF65-F5344CB8AC3E}">
        <p14:creationId xmlns:p14="http://schemas.microsoft.com/office/powerpoint/2010/main" val="4282409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0CC7F4A8-33F1-59F5-4B31-DA19EA689869}"/>
              </a:ext>
            </a:extLst>
          </p:cNvPr>
          <p:cNvGraphicFramePr>
            <a:graphicFrameLocks noChangeAspect="1"/>
          </p:cNvGraphicFramePr>
          <p:nvPr>
            <p:custDataLst>
              <p:tags r:id="rId1"/>
            </p:custDataLst>
          </p:nvPr>
        </p:nvGraphicFramePr>
        <p:xfrm>
          <a:off x="2382" y="2382"/>
          <a:ext cx="2382" cy="2382"/>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8" name="think-cell data - do not delete" hidden="1">
                        <a:extLst>
                          <a:ext uri="{FF2B5EF4-FFF2-40B4-BE49-F238E27FC236}">
                            <a16:creationId xmlns:a16="http://schemas.microsoft.com/office/drawing/2014/main" id="{0CC7F4A8-33F1-59F5-4B31-DA19EA689869}"/>
                          </a:ext>
                        </a:extLst>
                      </p:cNvPr>
                      <p:cNvPicPr/>
                      <p:nvPr/>
                    </p:nvPicPr>
                    <p:blipFill>
                      <a:blip r:embed="rId5"/>
                      <a:stretch>
                        <a:fillRect/>
                      </a:stretch>
                    </p:blipFill>
                    <p:spPr>
                      <a:xfrm>
                        <a:off x="2382" y="2382"/>
                        <a:ext cx="2382" cy="2382"/>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2C6723D5-503B-C24A-F9E8-5765B6AE18BA}"/>
              </a:ext>
            </a:extLst>
          </p:cNvPr>
          <p:cNvSpPr>
            <a:spLocks noGrp="1"/>
          </p:cNvSpPr>
          <p:nvPr>
            <p:ph type="title"/>
          </p:nvPr>
        </p:nvSpPr>
        <p:spPr>
          <a:xfrm>
            <a:off x="4896287" y="571500"/>
            <a:ext cx="11958971" cy="742950"/>
          </a:xfrm>
        </p:spPr>
        <p:txBody>
          <a:bodyPr vert="horz"/>
          <a:lstStyle/>
          <a:p>
            <a:r>
              <a:rPr lang="de-DE" dirty="0"/>
              <a:t>Auszeichnungen &amp; Schirmherrschaften </a:t>
            </a:r>
          </a:p>
        </p:txBody>
      </p:sp>
      <p:sp>
        <p:nvSpPr>
          <p:cNvPr id="7" name="Rechteck 1">
            <a:extLst>
              <a:ext uri="{FF2B5EF4-FFF2-40B4-BE49-F238E27FC236}">
                <a16:creationId xmlns:a16="http://schemas.microsoft.com/office/drawing/2014/main" id="{E6C3A194-E24B-86BF-4586-DF9289E176C4}"/>
              </a:ext>
            </a:extLst>
          </p:cNvPr>
          <p:cNvSpPr/>
          <p:nvPr/>
        </p:nvSpPr>
        <p:spPr>
          <a:xfrm>
            <a:off x="2" y="2716515"/>
            <a:ext cx="4531470" cy="5863602"/>
          </a:xfrm>
          <a:prstGeom prst="rect">
            <a:avLst/>
          </a:prstGeom>
          <a:gradFill>
            <a:gsLst>
              <a:gs pos="1000">
                <a:schemeClr val="accent1">
                  <a:alpha val="0"/>
                </a:schemeClr>
              </a:gs>
              <a:gs pos="100000">
                <a:schemeClr val="accent1"/>
              </a:gs>
            </a:gsLst>
            <a:lin ang="5400000" scaled="1"/>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371477">
              <a:defRPr/>
            </a:pPr>
            <a:endParaRPr lang="de-DE" sz="2801" dirty="0">
              <a:solidFill>
                <a:srgbClr val="494949"/>
              </a:solidFill>
              <a:latin typeface="MetaOT-Medi" panose="020B0604030101020102" pitchFamily="34" charset="0"/>
            </a:endParaRPr>
          </a:p>
        </p:txBody>
      </p:sp>
      <p:sp>
        <p:nvSpPr>
          <p:cNvPr id="9" name="Rechteck 1">
            <a:extLst>
              <a:ext uri="{FF2B5EF4-FFF2-40B4-BE49-F238E27FC236}">
                <a16:creationId xmlns:a16="http://schemas.microsoft.com/office/drawing/2014/main" id="{AA8E7CEA-4D38-28C5-8C4E-9BA43D8270EC}"/>
              </a:ext>
            </a:extLst>
          </p:cNvPr>
          <p:cNvSpPr/>
          <p:nvPr/>
        </p:nvSpPr>
        <p:spPr>
          <a:xfrm>
            <a:off x="0" y="8580117"/>
            <a:ext cx="4531470" cy="1706883"/>
          </a:xfrm>
          <a:prstGeom prst="rect">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371477">
              <a:defRPr/>
            </a:pPr>
            <a:endParaRPr lang="de-DE" sz="2801" dirty="0">
              <a:solidFill>
                <a:srgbClr val="494949"/>
              </a:solidFill>
              <a:latin typeface="MetaOT-Medi" panose="020B0604030101020102" pitchFamily="34" charset="0"/>
            </a:endParaRPr>
          </a:p>
        </p:txBody>
      </p:sp>
      <p:pic>
        <p:nvPicPr>
          <p:cNvPr id="36" name="Picture 35" descr="Ein Bild, das Geschirr, Gabel enthält.&#10;&#10;Automatisch generierte Beschreibung">
            <a:extLst>
              <a:ext uri="{FF2B5EF4-FFF2-40B4-BE49-F238E27FC236}">
                <a16:creationId xmlns:a16="http://schemas.microsoft.com/office/drawing/2014/main" id="{E406552C-CEF1-BD26-517B-93BAB276EF23}"/>
              </a:ext>
            </a:extLst>
          </p:cNvPr>
          <p:cNvPicPr>
            <a:picLocks noChangeAspect="1"/>
          </p:cNvPicPr>
          <p:nvPr/>
        </p:nvPicPr>
        <p:blipFill>
          <a:blip r:embed="rId6">
            <a:alphaModFix amt="23000"/>
            <a:extLst>
              <a:ext uri="{28A0092B-C50C-407E-A947-70E740481C1C}">
                <a14:useLocalDpi xmlns:a14="http://schemas.microsoft.com/office/drawing/2010/main" val="0"/>
              </a:ext>
            </a:extLst>
          </a:blip>
          <a:srcRect l="2604" r="63046"/>
          <a:stretch>
            <a:fillRect/>
          </a:stretch>
        </p:blipFill>
        <p:spPr>
          <a:xfrm rot="20682636">
            <a:off x="-872157" y="3344150"/>
            <a:ext cx="6275787" cy="5772564"/>
          </a:xfrm>
          <a:custGeom>
            <a:avLst/>
            <a:gdLst>
              <a:gd name="connsiteX0" fmla="*/ 4183858 w 4183858"/>
              <a:gd name="connsiteY0" fmla="*/ 0 h 3848376"/>
              <a:gd name="connsiteX1" fmla="*/ 3131827 w 4183858"/>
              <a:gd name="connsiteY1" fmla="*/ 3848376 h 3848376"/>
              <a:gd name="connsiteX2" fmla="*/ 0 w 4183858"/>
              <a:gd name="connsiteY2" fmla="*/ 3848376 h 3848376"/>
              <a:gd name="connsiteX3" fmla="*/ 1052031 w 4183858"/>
              <a:gd name="connsiteY3" fmla="*/ 0 h 3848376"/>
            </a:gdLst>
            <a:ahLst/>
            <a:cxnLst>
              <a:cxn ang="0">
                <a:pos x="connsiteX0" y="connsiteY0"/>
              </a:cxn>
              <a:cxn ang="0">
                <a:pos x="connsiteX1" y="connsiteY1"/>
              </a:cxn>
              <a:cxn ang="0">
                <a:pos x="connsiteX2" y="connsiteY2"/>
              </a:cxn>
              <a:cxn ang="0">
                <a:pos x="connsiteX3" y="connsiteY3"/>
              </a:cxn>
            </a:cxnLst>
            <a:rect l="l" t="t" r="r" b="b"/>
            <a:pathLst>
              <a:path w="4183858" h="3848376">
                <a:moveTo>
                  <a:pt x="4183858" y="0"/>
                </a:moveTo>
                <a:lnTo>
                  <a:pt x="3131827" y="3848376"/>
                </a:lnTo>
                <a:lnTo>
                  <a:pt x="0" y="3848376"/>
                </a:lnTo>
                <a:lnTo>
                  <a:pt x="1052031" y="0"/>
                </a:lnTo>
                <a:close/>
              </a:path>
            </a:pathLst>
          </a:custGeom>
        </p:spPr>
      </p:pic>
      <p:sp>
        <p:nvSpPr>
          <p:cNvPr id="4" name="Text Placeholder 3">
            <a:extLst>
              <a:ext uri="{FF2B5EF4-FFF2-40B4-BE49-F238E27FC236}">
                <a16:creationId xmlns:a16="http://schemas.microsoft.com/office/drawing/2014/main" id="{A62975F1-38C1-C1ED-0682-6E64F5414D49}"/>
              </a:ext>
            </a:extLst>
          </p:cNvPr>
          <p:cNvSpPr>
            <a:spLocks noGrp="1"/>
          </p:cNvSpPr>
          <p:nvPr>
            <p:ph type="body" sz="quarter" idx="10"/>
          </p:nvPr>
        </p:nvSpPr>
        <p:spPr>
          <a:xfrm>
            <a:off x="881063" y="6103478"/>
            <a:ext cx="2769395" cy="3900488"/>
          </a:xfrm>
        </p:spPr>
        <p:txBody>
          <a:bodyPr/>
          <a:lstStyle/>
          <a:p>
            <a:r>
              <a:rPr lang="de-DE" dirty="0"/>
              <a:t>Auszeich-nungen</a:t>
            </a:r>
          </a:p>
        </p:txBody>
      </p:sp>
      <p:sp>
        <p:nvSpPr>
          <p:cNvPr id="16" name="Rechteck 4">
            <a:extLst>
              <a:ext uri="{FF2B5EF4-FFF2-40B4-BE49-F238E27FC236}">
                <a16:creationId xmlns:a16="http://schemas.microsoft.com/office/drawing/2014/main" id="{E18F0D13-AEAB-DCC8-0B57-6BBD571877F3}"/>
              </a:ext>
            </a:extLst>
          </p:cNvPr>
          <p:cNvSpPr/>
          <p:nvPr/>
        </p:nvSpPr>
        <p:spPr>
          <a:xfrm>
            <a:off x="5307606" y="6244515"/>
            <a:ext cx="5817594" cy="1200329"/>
          </a:xfrm>
          <a:prstGeom prst="rect">
            <a:avLst/>
          </a:prstGeom>
        </p:spPr>
        <p:txBody>
          <a:bodyPr wrap="square">
            <a:spAutoFit/>
          </a:bodyPr>
          <a:lstStyle/>
          <a:p>
            <a:pPr algn="ctr"/>
            <a:r>
              <a:rPr lang="de-DE" sz="1800" dirty="0">
                <a:latin typeface="MetaOT-Norm" panose="020B0504030101020102" pitchFamily="34" charset="0"/>
                <a:sym typeface="Calibri"/>
              </a:rPr>
              <a:t>„Der Duke Award setzt sich für Themen ein, die mir persönlich besonders am Herzen liegen: Chancengerechtigkeit und ehrenamtliches Engagement.“</a:t>
            </a:r>
            <a:br>
              <a:rPr lang="de-DE" sz="1800" dirty="0">
                <a:latin typeface="MetaOT-Norm" panose="020B0504030101020102" pitchFamily="34" charset="0"/>
                <a:sym typeface="Calibri"/>
              </a:rPr>
            </a:br>
            <a:r>
              <a:rPr lang="de-DE" sz="1800" dirty="0">
                <a:latin typeface="MetaOT-Norm" panose="020B0504030101020102" pitchFamily="34" charset="0"/>
                <a:sym typeface="Calibri"/>
              </a:rPr>
              <a:t>– Elke Büdenbender, März 2023</a:t>
            </a:r>
          </a:p>
        </p:txBody>
      </p:sp>
      <p:pic>
        <p:nvPicPr>
          <p:cNvPr id="19" name="Grafik 5" descr="Ein Bild, das Schrift, Text, Logo, Grafiken enthält.&#10;&#10;Automatisch generierte Beschreibung">
            <a:extLst>
              <a:ext uri="{FF2B5EF4-FFF2-40B4-BE49-F238E27FC236}">
                <a16:creationId xmlns:a16="http://schemas.microsoft.com/office/drawing/2014/main" id="{CCF4BC30-9910-06FD-6639-AA82DDB1C2B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11662" y="7733774"/>
            <a:ext cx="2968880" cy="1479194"/>
          </a:xfrm>
          <a:prstGeom prst="rect">
            <a:avLst/>
          </a:prstGeom>
        </p:spPr>
      </p:pic>
      <p:sp>
        <p:nvSpPr>
          <p:cNvPr id="20" name="Rechteck 7">
            <a:extLst>
              <a:ext uri="{FF2B5EF4-FFF2-40B4-BE49-F238E27FC236}">
                <a16:creationId xmlns:a16="http://schemas.microsoft.com/office/drawing/2014/main" id="{BFDDD5EE-CBCD-AAC3-5BAA-E3EFFC03C4AF}"/>
              </a:ext>
            </a:extLst>
          </p:cNvPr>
          <p:cNvSpPr/>
          <p:nvPr/>
        </p:nvSpPr>
        <p:spPr>
          <a:xfrm>
            <a:off x="7666275" y="8265620"/>
            <a:ext cx="5061294" cy="369332"/>
          </a:xfrm>
          <a:prstGeom prst="rect">
            <a:avLst/>
          </a:prstGeom>
        </p:spPr>
        <p:txBody>
          <a:bodyPr wrap="square">
            <a:spAutoFit/>
          </a:bodyPr>
          <a:lstStyle/>
          <a:p>
            <a:pPr algn="ctr"/>
            <a:r>
              <a:rPr lang="de-DE" sz="1800" dirty="0">
                <a:latin typeface="MetaOT-Bold" panose="020B0804030101020102" pitchFamily="34" charset="0"/>
                <a:sym typeface="Calibri"/>
              </a:rPr>
              <a:t>Bundesauswahlinitiative 2024</a:t>
            </a:r>
          </a:p>
        </p:txBody>
      </p:sp>
      <p:sp>
        <p:nvSpPr>
          <p:cNvPr id="3" name="TextBox 2">
            <a:extLst>
              <a:ext uri="{FF2B5EF4-FFF2-40B4-BE49-F238E27FC236}">
                <a16:creationId xmlns:a16="http://schemas.microsoft.com/office/drawing/2014/main" id="{6CC1BF82-F0C2-2AD1-5C61-E16FD4008ECA}"/>
              </a:ext>
            </a:extLst>
          </p:cNvPr>
          <p:cNvSpPr txBox="1"/>
          <p:nvPr/>
        </p:nvSpPr>
        <p:spPr>
          <a:xfrm>
            <a:off x="18498794" y="1917133"/>
            <a:ext cx="3365205" cy="3139321"/>
          </a:xfrm>
          <a:prstGeom prst="rect">
            <a:avLst/>
          </a:prstGeom>
          <a:solidFill>
            <a:srgbClr val="FFFF00"/>
          </a:solidFill>
        </p:spPr>
        <p:txBody>
          <a:bodyPr wrap="square" rtlCol="0">
            <a:spAutoFit/>
          </a:bodyPr>
          <a:lstStyle/>
          <a:p>
            <a:pPr algn="l"/>
            <a:r>
              <a:rPr lang="en-US" sz="1800" b="1" dirty="0" err="1"/>
              <a:t>Kommentare</a:t>
            </a:r>
            <a:r>
              <a:rPr lang="en-US" sz="1800" b="1" dirty="0"/>
              <a:t>/</a:t>
            </a:r>
            <a:r>
              <a:rPr lang="en-US" sz="1800" b="1" dirty="0" err="1"/>
              <a:t>offen</a:t>
            </a:r>
            <a:r>
              <a:rPr lang="en-US" sz="1800" b="1" dirty="0"/>
              <a:t>:</a:t>
            </a:r>
          </a:p>
          <a:p>
            <a:pPr algn="l"/>
            <a:endParaRPr lang="en-US" sz="1800" b="1" dirty="0"/>
          </a:p>
          <a:p>
            <a:pPr algn="l"/>
            <a:r>
              <a:rPr lang="en-US" sz="1800" b="1" dirty="0" err="1"/>
              <a:t>Kann</a:t>
            </a:r>
            <a:r>
              <a:rPr lang="en-US" sz="1800" b="1" dirty="0"/>
              <a:t> man </a:t>
            </a:r>
            <a:r>
              <a:rPr lang="en-US" sz="1800" b="1" dirty="0" err="1"/>
              <a:t>weiter</a:t>
            </a:r>
            <a:r>
              <a:rPr lang="en-US" sz="1800" b="1" dirty="0"/>
              <a:t> </a:t>
            </a:r>
            <a:r>
              <a:rPr lang="en-US" sz="1800" b="1" dirty="0" err="1"/>
              <a:t>spezifizieren</a:t>
            </a:r>
            <a:r>
              <a:rPr lang="en-US" sz="1800" b="1" dirty="0"/>
              <a:t>, in </a:t>
            </a:r>
            <a:r>
              <a:rPr lang="en-US" sz="1800" b="1" dirty="0" err="1"/>
              <a:t>welcher</a:t>
            </a:r>
            <a:r>
              <a:rPr lang="en-US" sz="1800" b="1" dirty="0"/>
              <a:t> </a:t>
            </a:r>
            <a:r>
              <a:rPr lang="en-US" sz="1800" b="1" dirty="0" err="1"/>
              <a:t>Beziehung</a:t>
            </a:r>
            <a:r>
              <a:rPr lang="en-US" sz="1800" b="1" dirty="0"/>
              <a:t> Frau </a:t>
            </a:r>
            <a:r>
              <a:rPr lang="en-US" sz="1800" b="1" dirty="0" err="1"/>
              <a:t>Büdenbender</a:t>
            </a:r>
            <a:r>
              <a:rPr lang="en-US" sz="1800" b="1" dirty="0"/>
              <a:t> </a:t>
            </a:r>
            <a:r>
              <a:rPr lang="en-US" sz="1800" b="1" dirty="0" err="1"/>
              <a:t>zum</a:t>
            </a:r>
            <a:r>
              <a:rPr lang="en-US" sz="1800" b="1" dirty="0"/>
              <a:t> Duke Award </a:t>
            </a:r>
            <a:r>
              <a:rPr lang="en-US" sz="1800" b="1" dirty="0" err="1"/>
              <a:t>steht</a:t>
            </a:r>
            <a:r>
              <a:rPr lang="en-US" sz="1800" b="1" dirty="0"/>
              <a:t>? </a:t>
            </a:r>
            <a:r>
              <a:rPr lang="en-US" sz="1800" b="1" dirty="0" err="1"/>
              <a:t>zB</a:t>
            </a:r>
            <a:r>
              <a:rPr lang="en-US" sz="1800" b="1" dirty="0"/>
              <a:t> </a:t>
            </a:r>
            <a:r>
              <a:rPr lang="en-US" sz="1800" b="1" dirty="0" err="1"/>
              <a:t>Schirmherrin</a:t>
            </a:r>
            <a:r>
              <a:rPr lang="en-US" sz="1800" b="1" dirty="0"/>
              <a:t> </a:t>
            </a:r>
            <a:r>
              <a:rPr lang="en-US" sz="1800" b="1" dirty="0" err="1"/>
              <a:t>Netwerktreffen</a:t>
            </a:r>
            <a:r>
              <a:rPr lang="en-US" sz="1800" b="1" dirty="0"/>
              <a:t> 2023? Falls ja, </a:t>
            </a:r>
            <a:r>
              <a:rPr lang="en-US" sz="1800" b="1" dirty="0" err="1"/>
              <a:t>ergänzen</a:t>
            </a:r>
            <a:endParaRPr lang="en-US" sz="1800" b="1" dirty="0"/>
          </a:p>
          <a:p>
            <a:pPr algn="l"/>
            <a:endParaRPr lang="en-US" sz="1800" b="1" dirty="0"/>
          </a:p>
          <a:p>
            <a:pPr algn="l"/>
            <a:r>
              <a:rPr lang="en-US" sz="1800" b="1" dirty="0" err="1"/>
              <a:t>Zitat</a:t>
            </a:r>
            <a:r>
              <a:rPr lang="en-US" sz="1800" b="1" dirty="0"/>
              <a:t> </a:t>
            </a:r>
            <a:r>
              <a:rPr lang="en-US" sz="1800" b="1" dirty="0" err="1"/>
              <a:t>ggf</a:t>
            </a:r>
            <a:r>
              <a:rPr lang="en-US" sz="1800" b="1" dirty="0"/>
              <a:t> </a:t>
            </a:r>
            <a:r>
              <a:rPr lang="en-US" sz="1800" b="1" dirty="0" err="1"/>
              <a:t>nochmals</a:t>
            </a:r>
            <a:r>
              <a:rPr lang="en-US" sz="1800" b="1" dirty="0"/>
              <a:t> </a:t>
            </a:r>
            <a:r>
              <a:rPr lang="en-US" sz="1800" b="1" dirty="0" err="1"/>
              <a:t>abstimmen</a:t>
            </a:r>
            <a:endParaRPr lang="en-US" sz="1800" b="1" dirty="0"/>
          </a:p>
          <a:p>
            <a:pPr algn="l"/>
            <a:endParaRPr lang="en-US" sz="1800" b="1" dirty="0"/>
          </a:p>
        </p:txBody>
      </p:sp>
      <p:pic>
        <p:nvPicPr>
          <p:cNvPr id="6" name="Grafik 2" descr="Ein Bild, das Person, Wand, Im Haus, posieren enthält.&#10;&#10;Automatisch generierte Beschreibung">
            <a:extLst>
              <a:ext uri="{FF2B5EF4-FFF2-40B4-BE49-F238E27FC236}">
                <a16:creationId xmlns:a16="http://schemas.microsoft.com/office/drawing/2014/main" id="{2DBD641C-6A2D-C2D4-7C37-A44BD2658F5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26606" y="1954479"/>
            <a:ext cx="6907871" cy="4148999"/>
          </a:xfrm>
          <a:prstGeom prst="rect">
            <a:avLst/>
          </a:prstGeom>
        </p:spPr>
      </p:pic>
      <p:pic>
        <p:nvPicPr>
          <p:cNvPr id="11" name="Grafik 10">
            <a:extLst>
              <a:ext uri="{FF2B5EF4-FFF2-40B4-BE49-F238E27FC236}">
                <a16:creationId xmlns:a16="http://schemas.microsoft.com/office/drawing/2014/main" id="{45CE2691-D4A1-2F1A-0F85-6763D4EC9FE9}"/>
              </a:ext>
            </a:extLst>
          </p:cNvPr>
          <p:cNvPicPr>
            <a:picLocks noChangeAspect="1"/>
          </p:cNvPicPr>
          <p:nvPr/>
        </p:nvPicPr>
        <p:blipFill>
          <a:blip r:embed="rId9"/>
          <a:stretch>
            <a:fillRect/>
          </a:stretch>
        </p:blipFill>
        <p:spPr>
          <a:xfrm>
            <a:off x="12911215" y="8036544"/>
            <a:ext cx="2857928" cy="873648"/>
          </a:xfrm>
          <a:prstGeom prst="rect">
            <a:avLst/>
          </a:prstGeom>
        </p:spPr>
      </p:pic>
      <p:pic>
        <p:nvPicPr>
          <p:cNvPr id="10" name="Grafik 9">
            <a:extLst>
              <a:ext uri="{FF2B5EF4-FFF2-40B4-BE49-F238E27FC236}">
                <a16:creationId xmlns:a16="http://schemas.microsoft.com/office/drawing/2014/main" id="{6434FCD8-DF7C-35FE-DEEF-C474AAC4359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194358" y="1972526"/>
            <a:ext cx="5635908" cy="4130952"/>
          </a:xfrm>
          <a:prstGeom prst="rect">
            <a:avLst/>
          </a:prstGeom>
        </p:spPr>
      </p:pic>
      <p:sp>
        <p:nvSpPr>
          <p:cNvPr id="12" name="Rechteck 4">
            <a:extLst>
              <a:ext uri="{FF2B5EF4-FFF2-40B4-BE49-F238E27FC236}">
                <a16:creationId xmlns:a16="http://schemas.microsoft.com/office/drawing/2014/main" id="{6ADF1D45-E579-BE4A-4070-C32BA5A26E21}"/>
              </a:ext>
            </a:extLst>
          </p:cNvPr>
          <p:cNvSpPr/>
          <p:nvPr/>
        </p:nvSpPr>
        <p:spPr>
          <a:xfrm>
            <a:off x="12234337" y="6307386"/>
            <a:ext cx="5595930" cy="369332"/>
          </a:xfrm>
          <a:prstGeom prst="rect">
            <a:avLst/>
          </a:prstGeom>
        </p:spPr>
        <p:txBody>
          <a:bodyPr wrap="square">
            <a:spAutoFit/>
          </a:bodyPr>
          <a:lstStyle/>
          <a:p>
            <a:pPr algn="ctr"/>
            <a:r>
              <a:rPr lang="de-DE" sz="1800" dirty="0">
                <a:latin typeface="MetaOT-Norm" panose="020B0504030101020102" pitchFamily="34" charset="0"/>
                <a:sym typeface="Calibri"/>
              </a:rPr>
              <a:t>Schirmherrin über das Duke Programm in BE (seit 2025)</a:t>
            </a:r>
          </a:p>
        </p:txBody>
      </p:sp>
    </p:spTree>
    <p:extLst>
      <p:ext uri="{BB962C8B-B14F-4D97-AF65-F5344CB8AC3E}">
        <p14:creationId xmlns:p14="http://schemas.microsoft.com/office/powerpoint/2010/main" val="1833040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73946-6DE1-CD27-E2A0-DDE2C3138446}"/>
            </a:ext>
          </a:extLst>
        </p:cNvPr>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84C5C60-90FE-8AB4-1F3E-0257CD3F1924}"/>
              </a:ext>
            </a:extLst>
          </p:cNvPr>
          <p:cNvGraphicFramePr>
            <a:graphicFrameLocks noChangeAspect="1"/>
          </p:cNvGraphicFramePr>
          <p:nvPr>
            <p:custDataLst>
              <p:tags r:id="rId1"/>
            </p:custDataLst>
          </p:nvPr>
        </p:nvGraphicFramePr>
        <p:xfrm>
          <a:off x="2382" y="2382"/>
          <a:ext cx="2382" cy="2382"/>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8" name="think-cell data - do not delete" hidden="1">
                        <a:extLst>
                          <a:ext uri="{FF2B5EF4-FFF2-40B4-BE49-F238E27FC236}">
                            <a16:creationId xmlns:a16="http://schemas.microsoft.com/office/drawing/2014/main" id="{0CC7F4A8-33F1-59F5-4B31-DA19EA689869}"/>
                          </a:ext>
                        </a:extLst>
                      </p:cNvPr>
                      <p:cNvPicPr/>
                      <p:nvPr/>
                    </p:nvPicPr>
                    <p:blipFill>
                      <a:blip r:embed="rId5"/>
                      <a:stretch>
                        <a:fillRect/>
                      </a:stretch>
                    </p:blipFill>
                    <p:spPr>
                      <a:xfrm>
                        <a:off x="2382" y="2382"/>
                        <a:ext cx="2382" cy="2382"/>
                      </a:xfrm>
                      <a:prstGeom prst="rect">
                        <a:avLst/>
                      </a:prstGeom>
                    </p:spPr>
                  </p:pic>
                </p:oleObj>
              </mc:Fallback>
            </mc:AlternateContent>
          </a:graphicData>
        </a:graphic>
      </p:graphicFrame>
      <p:sp>
        <p:nvSpPr>
          <p:cNvPr id="5" name="Title 4">
            <a:extLst>
              <a:ext uri="{FF2B5EF4-FFF2-40B4-BE49-F238E27FC236}">
                <a16:creationId xmlns:a16="http://schemas.microsoft.com/office/drawing/2014/main" id="{5D0C43EA-B6CA-E987-25BD-EA1C69638C21}"/>
              </a:ext>
            </a:extLst>
          </p:cNvPr>
          <p:cNvSpPr>
            <a:spLocks noGrp="1"/>
          </p:cNvSpPr>
          <p:nvPr>
            <p:ph type="title"/>
          </p:nvPr>
        </p:nvSpPr>
        <p:spPr>
          <a:xfrm>
            <a:off x="4896287" y="571500"/>
            <a:ext cx="11958971" cy="742950"/>
          </a:xfrm>
        </p:spPr>
        <p:txBody>
          <a:bodyPr vert="horz"/>
          <a:lstStyle/>
          <a:p>
            <a:r>
              <a:rPr lang="de-DE" dirty="0"/>
              <a:t>Zusammensetzung unserer Programmanbieter </a:t>
            </a:r>
          </a:p>
        </p:txBody>
      </p:sp>
      <p:sp>
        <p:nvSpPr>
          <p:cNvPr id="7" name="Rechteck 1">
            <a:extLst>
              <a:ext uri="{FF2B5EF4-FFF2-40B4-BE49-F238E27FC236}">
                <a16:creationId xmlns:a16="http://schemas.microsoft.com/office/drawing/2014/main" id="{7F5A097A-3BCE-CC3F-BD94-C199680EEF9D}"/>
              </a:ext>
            </a:extLst>
          </p:cNvPr>
          <p:cNvSpPr/>
          <p:nvPr/>
        </p:nvSpPr>
        <p:spPr>
          <a:xfrm>
            <a:off x="2" y="2716515"/>
            <a:ext cx="4531470" cy="5863602"/>
          </a:xfrm>
          <a:prstGeom prst="rect">
            <a:avLst/>
          </a:prstGeom>
          <a:gradFill>
            <a:gsLst>
              <a:gs pos="1000">
                <a:schemeClr val="accent1">
                  <a:alpha val="0"/>
                </a:schemeClr>
              </a:gs>
              <a:gs pos="100000">
                <a:schemeClr val="accent1"/>
              </a:gs>
            </a:gsLst>
            <a:lin ang="5400000" scaled="1"/>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371477">
              <a:defRPr/>
            </a:pPr>
            <a:endParaRPr lang="de-DE" sz="2801" dirty="0">
              <a:solidFill>
                <a:srgbClr val="494949"/>
              </a:solidFill>
              <a:latin typeface="MetaOT-Medi" panose="020B0604030101020102" pitchFamily="34" charset="0"/>
            </a:endParaRPr>
          </a:p>
        </p:txBody>
      </p:sp>
      <p:sp>
        <p:nvSpPr>
          <p:cNvPr id="9" name="Rechteck 1">
            <a:extLst>
              <a:ext uri="{FF2B5EF4-FFF2-40B4-BE49-F238E27FC236}">
                <a16:creationId xmlns:a16="http://schemas.microsoft.com/office/drawing/2014/main" id="{13163B22-CF69-4F4F-6F92-887B3056F353}"/>
              </a:ext>
            </a:extLst>
          </p:cNvPr>
          <p:cNvSpPr/>
          <p:nvPr/>
        </p:nvSpPr>
        <p:spPr>
          <a:xfrm>
            <a:off x="0" y="8580117"/>
            <a:ext cx="4531470" cy="1706883"/>
          </a:xfrm>
          <a:prstGeom prst="rect">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371477">
              <a:defRPr/>
            </a:pPr>
            <a:endParaRPr lang="de-DE" sz="2801" dirty="0">
              <a:solidFill>
                <a:srgbClr val="494949"/>
              </a:solidFill>
              <a:latin typeface="MetaOT-Medi" panose="020B0604030101020102" pitchFamily="34" charset="0"/>
            </a:endParaRPr>
          </a:p>
        </p:txBody>
      </p:sp>
      <p:pic>
        <p:nvPicPr>
          <p:cNvPr id="36" name="Picture 35" descr="Ein Bild, das Geschirr, Gabel enthält.&#10;&#10;Automatisch generierte Beschreibung">
            <a:extLst>
              <a:ext uri="{FF2B5EF4-FFF2-40B4-BE49-F238E27FC236}">
                <a16:creationId xmlns:a16="http://schemas.microsoft.com/office/drawing/2014/main" id="{7272CE3B-BA0C-DDFF-4660-C00F3CFBCB6B}"/>
              </a:ext>
            </a:extLst>
          </p:cNvPr>
          <p:cNvPicPr>
            <a:picLocks noChangeAspect="1"/>
          </p:cNvPicPr>
          <p:nvPr/>
        </p:nvPicPr>
        <p:blipFill>
          <a:blip r:embed="rId6">
            <a:alphaModFix amt="23000"/>
            <a:extLst>
              <a:ext uri="{28A0092B-C50C-407E-A947-70E740481C1C}">
                <a14:useLocalDpi xmlns:a14="http://schemas.microsoft.com/office/drawing/2010/main" val="0"/>
              </a:ext>
            </a:extLst>
          </a:blip>
          <a:srcRect l="2604" r="63046"/>
          <a:stretch>
            <a:fillRect/>
          </a:stretch>
        </p:blipFill>
        <p:spPr>
          <a:xfrm rot="20682636">
            <a:off x="-872157" y="3344150"/>
            <a:ext cx="6275787" cy="5772564"/>
          </a:xfrm>
          <a:custGeom>
            <a:avLst/>
            <a:gdLst>
              <a:gd name="connsiteX0" fmla="*/ 4183858 w 4183858"/>
              <a:gd name="connsiteY0" fmla="*/ 0 h 3848376"/>
              <a:gd name="connsiteX1" fmla="*/ 3131827 w 4183858"/>
              <a:gd name="connsiteY1" fmla="*/ 3848376 h 3848376"/>
              <a:gd name="connsiteX2" fmla="*/ 0 w 4183858"/>
              <a:gd name="connsiteY2" fmla="*/ 3848376 h 3848376"/>
              <a:gd name="connsiteX3" fmla="*/ 1052031 w 4183858"/>
              <a:gd name="connsiteY3" fmla="*/ 0 h 3848376"/>
            </a:gdLst>
            <a:ahLst/>
            <a:cxnLst>
              <a:cxn ang="0">
                <a:pos x="connsiteX0" y="connsiteY0"/>
              </a:cxn>
              <a:cxn ang="0">
                <a:pos x="connsiteX1" y="connsiteY1"/>
              </a:cxn>
              <a:cxn ang="0">
                <a:pos x="connsiteX2" y="connsiteY2"/>
              </a:cxn>
              <a:cxn ang="0">
                <a:pos x="connsiteX3" y="connsiteY3"/>
              </a:cxn>
            </a:cxnLst>
            <a:rect l="l" t="t" r="r" b="b"/>
            <a:pathLst>
              <a:path w="4183858" h="3848376">
                <a:moveTo>
                  <a:pt x="4183858" y="0"/>
                </a:moveTo>
                <a:lnTo>
                  <a:pt x="3131827" y="3848376"/>
                </a:lnTo>
                <a:lnTo>
                  <a:pt x="0" y="3848376"/>
                </a:lnTo>
                <a:lnTo>
                  <a:pt x="1052031" y="0"/>
                </a:lnTo>
                <a:close/>
              </a:path>
            </a:pathLst>
          </a:custGeom>
        </p:spPr>
      </p:pic>
      <p:sp>
        <p:nvSpPr>
          <p:cNvPr id="4" name="Text Placeholder 3">
            <a:extLst>
              <a:ext uri="{FF2B5EF4-FFF2-40B4-BE49-F238E27FC236}">
                <a16:creationId xmlns:a16="http://schemas.microsoft.com/office/drawing/2014/main" id="{3B938EAF-2804-EC60-6811-C0EB6869ACE1}"/>
              </a:ext>
            </a:extLst>
          </p:cNvPr>
          <p:cNvSpPr>
            <a:spLocks noGrp="1"/>
          </p:cNvSpPr>
          <p:nvPr>
            <p:ph type="body" sz="quarter" idx="10"/>
          </p:nvPr>
        </p:nvSpPr>
        <p:spPr>
          <a:xfrm>
            <a:off x="881063" y="6103478"/>
            <a:ext cx="2769395" cy="3900488"/>
          </a:xfrm>
        </p:spPr>
        <p:txBody>
          <a:bodyPr/>
          <a:lstStyle/>
          <a:p>
            <a:r>
              <a:rPr lang="de-DE" dirty="0" err="1"/>
              <a:t>Program</a:t>
            </a:r>
            <a:r>
              <a:rPr lang="de-DE" dirty="0"/>
              <a:t>- </a:t>
            </a:r>
            <a:r>
              <a:rPr lang="de-DE" dirty="0" err="1"/>
              <a:t>anbieter</a:t>
            </a:r>
            <a:endParaRPr lang="de-DE" dirty="0"/>
          </a:p>
        </p:txBody>
      </p:sp>
      <p:pic>
        <p:nvPicPr>
          <p:cNvPr id="2" name="Grafik 1">
            <a:extLst>
              <a:ext uri="{FF2B5EF4-FFF2-40B4-BE49-F238E27FC236}">
                <a16:creationId xmlns:a16="http://schemas.microsoft.com/office/drawing/2014/main" id="{1FE668E0-349E-85C0-41A9-5E393883CC4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96287" y="1638300"/>
            <a:ext cx="12709398" cy="7381526"/>
          </a:xfrm>
          <a:prstGeom prst="rect">
            <a:avLst/>
          </a:prstGeom>
        </p:spPr>
      </p:pic>
    </p:spTree>
    <p:extLst>
      <p:ext uri="{BB962C8B-B14F-4D97-AF65-F5344CB8AC3E}">
        <p14:creationId xmlns:p14="http://schemas.microsoft.com/office/powerpoint/2010/main" val="1788446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3B01A-1523-6353-0FD5-0E4077D26DB4}"/>
            </a:ext>
          </a:extLst>
        </p:cNvPr>
        <p:cNvGrpSpPr/>
        <p:nvPr/>
      </p:nvGrpSpPr>
      <p:grpSpPr>
        <a:xfrm>
          <a:off x="0" y="0"/>
          <a:ext cx="0" cy="0"/>
          <a:chOff x="0" y="0"/>
          <a:chExt cx="0" cy="0"/>
        </a:xfrm>
      </p:grpSpPr>
      <p:pic>
        <p:nvPicPr>
          <p:cNvPr id="33" name="Grafik 32" descr="Ein Bild, das draußen, Gras, Kleidung, Person enthält.&#10;&#10;Automatisch generierte Beschreibung">
            <a:extLst>
              <a:ext uri="{FF2B5EF4-FFF2-40B4-BE49-F238E27FC236}">
                <a16:creationId xmlns:a16="http://schemas.microsoft.com/office/drawing/2014/main" id="{185D0621-F5C9-1EB0-5752-BFC285B5F3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6" y="0"/>
            <a:ext cx="4525266" cy="9500914"/>
          </a:xfrm>
          <a:prstGeom prst="rect">
            <a:avLst/>
          </a:prstGeom>
        </p:spPr>
      </p:pic>
      <p:graphicFrame>
        <p:nvGraphicFramePr>
          <p:cNvPr id="7" name="think-cell data - do not delete" hidden="1">
            <a:extLst>
              <a:ext uri="{FF2B5EF4-FFF2-40B4-BE49-F238E27FC236}">
                <a16:creationId xmlns:a16="http://schemas.microsoft.com/office/drawing/2014/main" id="{120EFF56-5027-783C-598D-DF5A49B90A03}"/>
              </a:ext>
            </a:extLst>
          </p:cNvPr>
          <p:cNvGraphicFramePr>
            <a:graphicFrameLocks noChangeAspect="1"/>
          </p:cNvGraphicFramePr>
          <p:nvPr>
            <p:custDataLst>
              <p:tags r:id="rId1"/>
            </p:custDataLst>
          </p:nvPr>
        </p:nvGraphicFramePr>
        <p:xfrm>
          <a:off x="2382" y="2382"/>
          <a:ext cx="2382" cy="2382"/>
        </p:xfrm>
        <a:graphic>
          <a:graphicData uri="http://schemas.openxmlformats.org/presentationml/2006/ole">
            <mc:AlternateContent xmlns:mc="http://schemas.openxmlformats.org/markup-compatibility/2006">
              <mc:Choice xmlns:v="urn:schemas-microsoft-com:vml" Requires="v">
                <p:oleObj name="think-cell Slide" r:id="rId4" imgW="425" imgH="426" progId="TCLayout.ActiveDocument.1">
                  <p:embed/>
                </p:oleObj>
              </mc:Choice>
              <mc:Fallback>
                <p:oleObj name="think-cell Slide" r:id="rId4" imgW="425" imgH="426" progId="TCLayout.ActiveDocument.1">
                  <p:embed/>
                  <p:pic>
                    <p:nvPicPr>
                      <p:cNvPr id="7" name="think-cell data - do not delete" hidden="1">
                        <a:extLst>
                          <a:ext uri="{FF2B5EF4-FFF2-40B4-BE49-F238E27FC236}">
                            <a16:creationId xmlns:a16="http://schemas.microsoft.com/office/drawing/2014/main" id="{885EECF6-AD53-6993-4A9D-F951498440D5}"/>
                          </a:ext>
                        </a:extLst>
                      </p:cNvPr>
                      <p:cNvPicPr/>
                      <p:nvPr/>
                    </p:nvPicPr>
                    <p:blipFill>
                      <a:blip r:embed="rId5"/>
                      <a:stretch>
                        <a:fillRect/>
                      </a:stretch>
                    </p:blipFill>
                    <p:spPr>
                      <a:xfrm>
                        <a:off x="2382" y="2382"/>
                        <a:ext cx="2382" cy="2382"/>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74824D23-9BFC-72C1-EE86-1D8CB781919A}"/>
              </a:ext>
            </a:extLst>
          </p:cNvPr>
          <p:cNvSpPr>
            <a:spLocks noGrp="1"/>
          </p:cNvSpPr>
          <p:nvPr>
            <p:ph type="title"/>
          </p:nvPr>
        </p:nvSpPr>
        <p:spPr/>
        <p:txBody>
          <a:bodyPr vert="horz"/>
          <a:lstStyle/>
          <a:p>
            <a:r>
              <a:rPr lang="de-DE" dirty="0"/>
              <a:t>Videoempfehlungen</a:t>
            </a:r>
          </a:p>
        </p:txBody>
      </p:sp>
      <p:sp>
        <p:nvSpPr>
          <p:cNvPr id="25" name="Rechteck 1">
            <a:extLst>
              <a:ext uri="{FF2B5EF4-FFF2-40B4-BE49-F238E27FC236}">
                <a16:creationId xmlns:a16="http://schemas.microsoft.com/office/drawing/2014/main" id="{56C0CDB5-C532-09B9-E864-B7E4537864EB}"/>
              </a:ext>
            </a:extLst>
          </p:cNvPr>
          <p:cNvSpPr/>
          <p:nvPr/>
        </p:nvSpPr>
        <p:spPr>
          <a:xfrm>
            <a:off x="2" y="2716515"/>
            <a:ext cx="4531470" cy="5863602"/>
          </a:xfrm>
          <a:prstGeom prst="rect">
            <a:avLst/>
          </a:prstGeom>
          <a:gradFill>
            <a:gsLst>
              <a:gs pos="1000">
                <a:schemeClr val="accent1">
                  <a:alpha val="0"/>
                </a:schemeClr>
              </a:gs>
              <a:gs pos="100000">
                <a:schemeClr val="accent1"/>
              </a:gs>
            </a:gsLst>
            <a:lin ang="5400000" scaled="1"/>
          </a:gra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371477">
              <a:defRPr/>
            </a:pPr>
            <a:endParaRPr lang="de-DE" sz="2801" dirty="0">
              <a:solidFill>
                <a:srgbClr val="494949"/>
              </a:solidFill>
              <a:latin typeface="MetaOT-Medi" panose="020B0604030101020102" pitchFamily="34" charset="0"/>
            </a:endParaRPr>
          </a:p>
        </p:txBody>
      </p:sp>
      <p:sp>
        <p:nvSpPr>
          <p:cNvPr id="26" name="Rechteck 1">
            <a:extLst>
              <a:ext uri="{FF2B5EF4-FFF2-40B4-BE49-F238E27FC236}">
                <a16:creationId xmlns:a16="http://schemas.microsoft.com/office/drawing/2014/main" id="{3D6F5BC0-B9DE-77E1-0F86-C45EB084C557}"/>
              </a:ext>
            </a:extLst>
          </p:cNvPr>
          <p:cNvSpPr/>
          <p:nvPr/>
        </p:nvSpPr>
        <p:spPr>
          <a:xfrm>
            <a:off x="0" y="8580117"/>
            <a:ext cx="4531470" cy="1706883"/>
          </a:xfrm>
          <a:prstGeom prst="rect">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371477">
              <a:defRPr/>
            </a:pPr>
            <a:endParaRPr lang="de-DE" sz="2801" dirty="0">
              <a:solidFill>
                <a:srgbClr val="494949"/>
              </a:solidFill>
              <a:latin typeface="MetaOT-Medi" panose="020B0604030101020102" pitchFamily="34" charset="0"/>
            </a:endParaRPr>
          </a:p>
        </p:txBody>
      </p:sp>
      <p:pic>
        <p:nvPicPr>
          <p:cNvPr id="27" name="Picture 26" descr="Ein Bild, das Geschirr, Gabel enthält.&#10;&#10;Automatisch generierte Beschreibung">
            <a:extLst>
              <a:ext uri="{FF2B5EF4-FFF2-40B4-BE49-F238E27FC236}">
                <a16:creationId xmlns:a16="http://schemas.microsoft.com/office/drawing/2014/main" id="{DB0EA136-C0EC-C11C-4B86-875B4C8DD4F4}"/>
              </a:ext>
            </a:extLst>
          </p:cNvPr>
          <p:cNvPicPr>
            <a:picLocks noChangeAspect="1"/>
          </p:cNvPicPr>
          <p:nvPr/>
        </p:nvPicPr>
        <p:blipFill>
          <a:blip r:embed="rId6">
            <a:alphaModFix amt="23000"/>
            <a:extLst>
              <a:ext uri="{28A0092B-C50C-407E-A947-70E740481C1C}">
                <a14:useLocalDpi xmlns:a14="http://schemas.microsoft.com/office/drawing/2010/main" val="0"/>
              </a:ext>
            </a:extLst>
          </a:blip>
          <a:srcRect l="2604" r="63046"/>
          <a:stretch>
            <a:fillRect/>
          </a:stretch>
        </p:blipFill>
        <p:spPr>
          <a:xfrm rot="20682636">
            <a:off x="-872157" y="3344150"/>
            <a:ext cx="6275787" cy="5772564"/>
          </a:xfrm>
          <a:custGeom>
            <a:avLst/>
            <a:gdLst>
              <a:gd name="connsiteX0" fmla="*/ 4183858 w 4183858"/>
              <a:gd name="connsiteY0" fmla="*/ 0 h 3848376"/>
              <a:gd name="connsiteX1" fmla="*/ 3131827 w 4183858"/>
              <a:gd name="connsiteY1" fmla="*/ 3848376 h 3848376"/>
              <a:gd name="connsiteX2" fmla="*/ 0 w 4183858"/>
              <a:gd name="connsiteY2" fmla="*/ 3848376 h 3848376"/>
              <a:gd name="connsiteX3" fmla="*/ 1052031 w 4183858"/>
              <a:gd name="connsiteY3" fmla="*/ 0 h 3848376"/>
            </a:gdLst>
            <a:ahLst/>
            <a:cxnLst>
              <a:cxn ang="0">
                <a:pos x="connsiteX0" y="connsiteY0"/>
              </a:cxn>
              <a:cxn ang="0">
                <a:pos x="connsiteX1" y="connsiteY1"/>
              </a:cxn>
              <a:cxn ang="0">
                <a:pos x="connsiteX2" y="connsiteY2"/>
              </a:cxn>
              <a:cxn ang="0">
                <a:pos x="connsiteX3" y="connsiteY3"/>
              </a:cxn>
            </a:cxnLst>
            <a:rect l="l" t="t" r="r" b="b"/>
            <a:pathLst>
              <a:path w="4183858" h="3848376">
                <a:moveTo>
                  <a:pt x="4183858" y="0"/>
                </a:moveTo>
                <a:lnTo>
                  <a:pt x="3131827" y="3848376"/>
                </a:lnTo>
                <a:lnTo>
                  <a:pt x="0" y="3848376"/>
                </a:lnTo>
                <a:lnTo>
                  <a:pt x="1052031" y="0"/>
                </a:lnTo>
                <a:close/>
              </a:path>
            </a:pathLst>
          </a:custGeom>
        </p:spPr>
      </p:pic>
      <p:sp>
        <p:nvSpPr>
          <p:cNvPr id="28" name="Text Placeholder 12">
            <a:extLst>
              <a:ext uri="{FF2B5EF4-FFF2-40B4-BE49-F238E27FC236}">
                <a16:creationId xmlns:a16="http://schemas.microsoft.com/office/drawing/2014/main" id="{9973F06D-D810-CD49-C27E-D2BF58DA3048}"/>
              </a:ext>
            </a:extLst>
          </p:cNvPr>
          <p:cNvSpPr txBox="1">
            <a:spLocks/>
          </p:cNvSpPr>
          <p:nvPr/>
        </p:nvSpPr>
        <p:spPr>
          <a:xfrm>
            <a:off x="1352757" y="8934957"/>
            <a:ext cx="2741874" cy="498598"/>
          </a:xfrm>
          <a:prstGeom prst="rect">
            <a:avLst/>
          </a:prstGeom>
        </p:spPr>
        <p:txBody>
          <a:bodyPr wrap="square" lIns="0" tIns="0" rIns="0" bIns="0">
            <a:spAutoFit/>
          </a:bodyPr>
          <a:lstStyle>
            <a:lvl1pPr marL="0" indent="0" algn="l" defTabSz="914525" rtl="0" eaLnBrk="1" latinLnBrk="0" hangingPunct="1">
              <a:lnSpc>
                <a:spcPct val="90000"/>
              </a:lnSpc>
              <a:spcBef>
                <a:spcPts val="1001"/>
              </a:spcBef>
              <a:buFont typeface="Arial" panose="020B0604020202020204" pitchFamily="34" charset="0"/>
              <a:buNone/>
              <a:defRPr sz="3000" b="0" i="0" kern="1200">
                <a:solidFill>
                  <a:schemeClr val="bg1"/>
                </a:solidFill>
                <a:latin typeface="MetaOT-Bold" panose="020B0804030101020102" pitchFamily="34" charset="0"/>
                <a:ea typeface="+mn-ea"/>
                <a:cs typeface="+mn-cs"/>
              </a:defRPr>
            </a:lvl1pPr>
            <a:lvl2pPr marL="685894" indent="-228631" algn="l" defTabSz="914525"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156" indent="-228631" algn="l" defTabSz="914525"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419" indent="-228631" algn="l" defTabSz="91452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680" indent="-228631" algn="l" defTabSz="91452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943" indent="-228631" algn="l" defTabSz="91452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2206" indent="-228631" algn="l" defTabSz="91452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468" indent="-228631" algn="l" defTabSz="91452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731" indent="-228631" algn="l" defTabSz="914525"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a:lstStyle>
          <a:p>
            <a:pPr algn="r"/>
            <a:r>
              <a:rPr lang="de-DE" sz="3600" dirty="0">
                <a:latin typeface="+mn-lt"/>
              </a:rPr>
              <a:t>– Kurt Hahn</a:t>
            </a:r>
          </a:p>
        </p:txBody>
      </p:sp>
      <p:pic>
        <p:nvPicPr>
          <p:cNvPr id="29" name="Graphic 28">
            <a:extLst>
              <a:ext uri="{FF2B5EF4-FFF2-40B4-BE49-F238E27FC236}">
                <a16:creationId xmlns:a16="http://schemas.microsoft.com/office/drawing/2014/main" id="{5D96A2F4-C219-CBB7-7439-03E15034651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1438" y="5868590"/>
            <a:ext cx="760958" cy="536021"/>
          </a:xfrm>
          <a:prstGeom prst="rect">
            <a:avLst/>
          </a:prstGeom>
        </p:spPr>
      </p:pic>
      <p:sp>
        <p:nvSpPr>
          <p:cNvPr id="2" name="Text Placeholder 1">
            <a:extLst>
              <a:ext uri="{FF2B5EF4-FFF2-40B4-BE49-F238E27FC236}">
                <a16:creationId xmlns:a16="http://schemas.microsoft.com/office/drawing/2014/main" id="{FC4D9F7E-6602-183B-E8A3-E2DE463A3F3E}"/>
              </a:ext>
            </a:extLst>
          </p:cNvPr>
          <p:cNvSpPr>
            <a:spLocks noGrp="1"/>
          </p:cNvSpPr>
          <p:nvPr>
            <p:ph type="body" sz="quarter" idx="10"/>
          </p:nvPr>
        </p:nvSpPr>
        <p:spPr>
          <a:xfrm>
            <a:off x="1247315" y="6094778"/>
            <a:ext cx="2899383" cy="3898907"/>
          </a:xfrm>
        </p:spPr>
        <p:txBody>
          <a:bodyPr/>
          <a:lstStyle/>
          <a:p>
            <a:r>
              <a:rPr lang="de-DE" dirty="0"/>
              <a:t>Du kannst mehr, als Du glaubst</a:t>
            </a:r>
          </a:p>
        </p:txBody>
      </p:sp>
      <p:sp>
        <p:nvSpPr>
          <p:cNvPr id="37" name="Textfeld 36">
            <a:extLst>
              <a:ext uri="{FF2B5EF4-FFF2-40B4-BE49-F238E27FC236}">
                <a16:creationId xmlns:a16="http://schemas.microsoft.com/office/drawing/2014/main" id="{353242E8-FEC3-C416-73A2-939B756307DC}"/>
              </a:ext>
            </a:extLst>
          </p:cNvPr>
          <p:cNvSpPr txBox="1"/>
          <p:nvPr/>
        </p:nvSpPr>
        <p:spPr>
          <a:xfrm>
            <a:off x="8262562" y="2517317"/>
            <a:ext cx="9144000" cy="5078313"/>
          </a:xfrm>
          <a:prstGeom prst="rect">
            <a:avLst/>
          </a:prstGeom>
          <a:noFill/>
        </p:spPr>
        <p:txBody>
          <a:bodyPr wrap="square">
            <a:spAutoFit/>
          </a:bodyPr>
          <a:lstStyle/>
          <a:p>
            <a:r>
              <a:rPr lang="de-DE" dirty="0">
                <a:effectLst/>
                <a:latin typeface="MetaOT-Norm" panose="020B0504030101020102" pitchFamily="34" charset="77"/>
              </a:rPr>
              <a:t>1. Discover </a:t>
            </a:r>
            <a:r>
              <a:rPr lang="de-DE" dirty="0" err="1">
                <a:effectLst/>
                <a:latin typeface="MetaOT-Norm" panose="020B0504030101020102" pitchFamily="34" charset="77"/>
              </a:rPr>
              <a:t>You</a:t>
            </a:r>
            <a:r>
              <a:rPr lang="de-DE" dirty="0">
                <a:effectLst/>
                <a:latin typeface="MetaOT-Norm" panose="020B0504030101020102" pitchFamily="34" charset="77"/>
              </a:rPr>
              <a:t>!</a:t>
            </a:r>
          </a:p>
          <a:p>
            <a:r>
              <a:rPr lang="de-DE" dirty="0">
                <a:solidFill>
                  <a:srgbClr val="009EDE"/>
                </a:solidFill>
                <a:effectLst/>
                <a:latin typeface="MetaOT-Norm" panose="020B0504030101020102" pitchFamily="34" charset="77"/>
              </a:rPr>
              <a:t>https://</a:t>
            </a:r>
            <a:r>
              <a:rPr lang="de-DE" dirty="0" err="1">
                <a:solidFill>
                  <a:srgbClr val="009EDE"/>
                </a:solidFill>
                <a:effectLst/>
                <a:latin typeface="MetaOT-Norm" panose="020B0504030101020102" pitchFamily="34" charset="77"/>
              </a:rPr>
              <a:t>www.youtube.com</a:t>
            </a:r>
            <a:r>
              <a:rPr lang="de-DE" dirty="0">
                <a:solidFill>
                  <a:srgbClr val="009EDE"/>
                </a:solidFill>
                <a:effectLst/>
                <a:latin typeface="MetaOT-Norm" panose="020B0504030101020102" pitchFamily="34" charset="77"/>
              </a:rPr>
              <a:t>/</a:t>
            </a:r>
            <a:r>
              <a:rPr lang="de-DE" dirty="0" err="1">
                <a:solidFill>
                  <a:srgbClr val="009EDE"/>
                </a:solidFill>
                <a:effectLst/>
                <a:latin typeface="MetaOT-Norm" panose="020B0504030101020102" pitchFamily="34" charset="77"/>
              </a:rPr>
              <a:t>watch?v</a:t>
            </a:r>
            <a:r>
              <a:rPr lang="de-DE" dirty="0">
                <a:solidFill>
                  <a:srgbClr val="009EDE"/>
                </a:solidFill>
                <a:effectLst/>
                <a:latin typeface="MetaOT-Norm" panose="020B0504030101020102" pitchFamily="34" charset="77"/>
              </a:rPr>
              <a:t>=EJWgbe1eWKA</a:t>
            </a:r>
          </a:p>
          <a:p>
            <a:r>
              <a:rPr lang="de-DE" dirty="0">
                <a:effectLst/>
                <a:latin typeface="MetaOT-Norm" panose="020B0504030101020102" pitchFamily="34" charset="77"/>
              </a:rPr>
              <a:t>(bislang nur auf englisch)</a:t>
            </a:r>
          </a:p>
          <a:p>
            <a:endParaRPr lang="de-DE" dirty="0">
              <a:effectLst/>
              <a:latin typeface="MetaOT-Norm" panose="020B0504030101020102" pitchFamily="34" charset="77"/>
            </a:endParaRPr>
          </a:p>
          <a:p>
            <a:endParaRPr lang="de-DE" dirty="0">
              <a:solidFill>
                <a:srgbClr val="212121"/>
              </a:solidFill>
              <a:effectLst/>
              <a:latin typeface="MetaOT-Norm" panose="020B0504030101020102" pitchFamily="34" charset="77"/>
            </a:endParaRPr>
          </a:p>
          <a:p>
            <a:r>
              <a:rPr lang="de-DE" dirty="0">
                <a:solidFill>
                  <a:srgbClr val="212121"/>
                </a:solidFill>
                <a:effectLst/>
                <a:latin typeface="MetaOT-Norm" panose="020B0504030101020102" pitchFamily="34" charset="77"/>
              </a:rPr>
              <a:t>2. Erfahrungsbericht von</a:t>
            </a:r>
          </a:p>
          <a:p>
            <a:r>
              <a:rPr lang="de-DE" dirty="0">
                <a:solidFill>
                  <a:srgbClr val="212121"/>
                </a:solidFill>
                <a:effectLst/>
                <a:latin typeface="MetaOT-Norm" panose="020B0504030101020102" pitchFamily="34" charset="77"/>
              </a:rPr>
              <a:t>Jugendlichen</a:t>
            </a:r>
          </a:p>
          <a:p>
            <a:r>
              <a:rPr lang="de-DE" dirty="0">
                <a:solidFill>
                  <a:srgbClr val="009EDE"/>
                </a:solidFill>
                <a:effectLst/>
                <a:latin typeface="MetaOT-Norm" panose="020B0504030101020102" pitchFamily="34" charset="77"/>
              </a:rPr>
              <a:t>https://</a:t>
            </a:r>
            <a:r>
              <a:rPr lang="de-DE" dirty="0" err="1">
                <a:solidFill>
                  <a:srgbClr val="009EDE"/>
                </a:solidFill>
                <a:effectLst/>
                <a:latin typeface="MetaOT-Norm" panose="020B0504030101020102" pitchFamily="34" charset="77"/>
              </a:rPr>
              <a:t>www.youtube.com</a:t>
            </a:r>
            <a:r>
              <a:rPr lang="de-DE" dirty="0">
                <a:solidFill>
                  <a:srgbClr val="009EDE"/>
                </a:solidFill>
                <a:effectLst/>
                <a:latin typeface="MetaOT-Norm" panose="020B0504030101020102" pitchFamily="34" charset="77"/>
              </a:rPr>
              <a:t>/</a:t>
            </a:r>
            <a:r>
              <a:rPr lang="de-DE" dirty="0" err="1">
                <a:solidFill>
                  <a:srgbClr val="009EDE"/>
                </a:solidFill>
                <a:effectLst/>
                <a:latin typeface="MetaOT-Norm" panose="020B0504030101020102" pitchFamily="34" charset="77"/>
              </a:rPr>
              <a:t>watch?v</a:t>
            </a:r>
            <a:r>
              <a:rPr lang="de-DE" dirty="0">
                <a:solidFill>
                  <a:srgbClr val="009EDE"/>
                </a:solidFill>
                <a:effectLst/>
                <a:latin typeface="MetaOT-Norm" panose="020B0504030101020102" pitchFamily="34" charset="77"/>
              </a:rPr>
              <a:t>=</a:t>
            </a:r>
            <a:r>
              <a:rPr lang="de-DE" dirty="0" err="1">
                <a:solidFill>
                  <a:srgbClr val="009EDE"/>
                </a:solidFill>
                <a:effectLst/>
                <a:latin typeface="MetaOT-Norm" panose="020B0504030101020102" pitchFamily="34" charset="77"/>
              </a:rPr>
              <a:t>GvKIMypv-Eo</a:t>
            </a:r>
            <a:endParaRPr lang="de-DE" dirty="0">
              <a:solidFill>
                <a:srgbClr val="009EDE"/>
              </a:solidFill>
              <a:effectLst/>
              <a:latin typeface="MetaOT-Norm" panose="020B0504030101020102" pitchFamily="34" charset="77"/>
            </a:endParaRPr>
          </a:p>
          <a:p>
            <a:endParaRPr lang="de-DE" dirty="0">
              <a:effectLst/>
              <a:latin typeface="MetaOT-Norm" panose="020B0504030101020102" pitchFamily="34" charset="77"/>
            </a:endParaRPr>
          </a:p>
          <a:p>
            <a:endParaRPr lang="de-DE" dirty="0">
              <a:latin typeface="MetaOT-Norm" panose="020B0504030101020102" pitchFamily="34" charset="77"/>
            </a:endParaRPr>
          </a:p>
          <a:p>
            <a:r>
              <a:rPr lang="de-DE" dirty="0">
                <a:effectLst/>
                <a:latin typeface="MetaOT-Norm" panose="020B0504030101020102" pitchFamily="34" charset="77"/>
              </a:rPr>
              <a:t>3. Stimmen einiger Award Leader</a:t>
            </a:r>
          </a:p>
          <a:p>
            <a:r>
              <a:rPr lang="de-DE" dirty="0">
                <a:solidFill>
                  <a:srgbClr val="009EDE"/>
                </a:solidFill>
                <a:effectLst/>
                <a:latin typeface="MetaOT-Norm" panose="020B0504030101020102" pitchFamily="34" charset="77"/>
              </a:rPr>
              <a:t>https://</a:t>
            </a:r>
            <a:r>
              <a:rPr lang="de-DE" dirty="0" err="1">
                <a:solidFill>
                  <a:srgbClr val="009EDE"/>
                </a:solidFill>
                <a:effectLst/>
                <a:latin typeface="MetaOT-Norm" panose="020B0504030101020102" pitchFamily="34" charset="77"/>
              </a:rPr>
              <a:t>www.youtube</a:t>
            </a:r>
            <a:r>
              <a:rPr lang="de-DE" dirty="0">
                <a:solidFill>
                  <a:srgbClr val="009EDE"/>
                </a:solidFill>
                <a:effectLst/>
                <a:latin typeface="MetaOT-Norm" panose="020B0504030101020102" pitchFamily="34" charset="77"/>
              </a:rPr>
              <a:t>.</a:t>
            </a:r>
          </a:p>
        </p:txBody>
      </p:sp>
      <p:pic>
        <p:nvPicPr>
          <p:cNvPr id="39" name="Grafik 38" descr="Ein Bild, das Kleidung, Junge, Person, Cartoon enthält.&#10;&#10;Automatisch generierte Beschreibung">
            <a:extLst>
              <a:ext uri="{FF2B5EF4-FFF2-40B4-BE49-F238E27FC236}">
                <a16:creationId xmlns:a16="http://schemas.microsoft.com/office/drawing/2014/main" id="{DC8ACFD7-7B49-73A8-978A-5302A78BFF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31974" y="2387830"/>
            <a:ext cx="2838498" cy="1557338"/>
          </a:xfrm>
          <a:prstGeom prst="rect">
            <a:avLst/>
          </a:prstGeom>
        </p:spPr>
      </p:pic>
      <p:pic>
        <p:nvPicPr>
          <p:cNvPr id="41" name="Grafik 40" descr="Ein Bild, das Kleidung, Person, Mann, Gruppe enthält.&#10;&#10;Automatisch generierte Beschreibung">
            <a:extLst>
              <a:ext uri="{FF2B5EF4-FFF2-40B4-BE49-F238E27FC236}">
                <a16:creationId xmlns:a16="http://schemas.microsoft.com/office/drawing/2014/main" id="{598576A6-8F25-A405-0469-0CCEF8CEE79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31974" y="4470909"/>
            <a:ext cx="2809314" cy="1557338"/>
          </a:xfrm>
          <a:prstGeom prst="rect">
            <a:avLst/>
          </a:prstGeom>
        </p:spPr>
      </p:pic>
      <p:pic>
        <p:nvPicPr>
          <p:cNvPr id="43" name="Grafik 42" descr="Ein Bild, das Menschliches Gesicht, Person, draußen, Kleidung enthält.&#10;&#10;Automatisch generierte Beschreibung">
            <a:extLst>
              <a:ext uri="{FF2B5EF4-FFF2-40B4-BE49-F238E27FC236}">
                <a16:creationId xmlns:a16="http://schemas.microsoft.com/office/drawing/2014/main" id="{B3CE2F97-B7BB-421C-A191-6708223DA05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31974" y="6613427"/>
            <a:ext cx="2809314" cy="1537890"/>
          </a:xfrm>
          <a:prstGeom prst="rect">
            <a:avLst/>
          </a:prstGeom>
        </p:spPr>
      </p:pic>
    </p:spTree>
    <p:extLst>
      <p:ext uri="{BB962C8B-B14F-4D97-AF65-F5344CB8AC3E}">
        <p14:creationId xmlns:p14="http://schemas.microsoft.com/office/powerpoint/2010/main" val="171517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Spieler, Person, draußen enthält.&#10;&#10;Automatisch generierte Beschreibung">
            <a:extLst>
              <a:ext uri="{FF2B5EF4-FFF2-40B4-BE49-F238E27FC236}">
                <a16:creationId xmlns:a16="http://schemas.microsoft.com/office/drawing/2014/main" id="{AB9A8780-4E9C-FD4F-B370-0F6F7F26D5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2534" y="0"/>
            <a:ext cx="10303754" cy="10287000"/>
          </a:xfrm>
          <a:prstGeom prst="rect">
            <a:avLst/>
          </a:prstGeom>
        </p:spPr>
      </p:pic>
      <p:sp>
        <p:nvSpPr>
          <p:cNvPr id="6" name="Rechteck 5">
            <a:extLst>
              <a:ext uri="{FF2B5EF4-FFF2-40B4-BE49-F238E27FC236}">
                <a16:creationId xmlns:a16="http://schemas.microsoft.com/office/drawing/2014/main" id="{0E6325A5-CD61-0449-90DC-2597CDB92C47}"/>
              </a:ext>
            </a:extLst>
          </p:cNvPr>
          <p:cNvSpPr/>
          <p:nvPr/>
        </p:nvSpPr>
        <p:spPr>
          <a:xfrm>
            <a:off x="0" y="0"/>
            <a:ext cx="9906000" cy="10287000"/>
          </a:xfrm>
          <a:prstGeom prst="rect">
            <a:avLst/>
          </a:prstGeom>
          <a:solidFill>
            <a:schemeClr val="bg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2800">
              <a:solidFill>
                <a:schemeClr val="tx1"/>
              </a:solidFill>
            </a:endParaRPr>
          </a:p>
        </p:txBody>
      </p:sp>
      <p:sp>
        <p:nvSpPr>
          <p:cNvPr id="4" name="Titel 3">
            <a:extLst>
              <a:ext uri="{FF2B5EF4-FFF2-40B4-BE49-F238E27FC236}">
                <a16:creationId xmlns:a16="http://schemas.microsoft.com/office/drawing/2014/main" id="{665CF3AA-69D5-3141-8342-14DB0618AA35}"/>
              </a:ext>
            </a:extLst>
          </p:cNvPr>
          <p:cNvSpPr>
            <a:spLocks noGrp="1"/>
          </p:cNvSpPr>
          <p:nvPr>
            <p:ph type="title"/>
          </p:nvPr>
        </p:nvSpPr>
        <p:spPr>
          <a:xfrm>
            <a:off x="876300" y="571412"/>
            <a:ext cx="6972300" cy="721416"/>
          </a:xfrm>
        </p:spPr>
        <p:txBody>
          <a:bodyPr/>
          <a:lstStyle/>
          <a:p>
            <a:r>
              <a:rPr lang="de-DE" b="1" dirty="0">
                <a:latin typeface="MetaOT-Bold" panose="020B0504030101020102" pitchFamily="34" charset="77"/>
              </a:rPr>
              <a:t>Geschichte &amp; Hintergrund</a:t>
            </a:r>
          </a:p>
        </p:txBody>
      </p:sp>
      <p:sp>
        <p:nvSpPr>
          <p:cNvPr id="5" name="Rechteck 4">
            <a:extLst>
              <a:ext uri="{FF2B5EF4-FFF2-40B4-BE49-F238E27FC236}">
                <a16:creationId xmlns:a16="http://schemas.microsoft.com/office/drawing/2014/main" id="{32E6735E-A462-6B46-9830-92FB1AE9E98A}"/>
              </a:ext>
            </a:extLst>
          </p:cNvPr>
          <p:cNvSpPr/>
          <p:nvPr/>
        </p:nvSpPr>
        <p:spPr>
          <a:xfrm>
            <a:off x="876300" y="1857883"/>
            <a:ext cx="8648700" cy="4547399"/>
          </a:xfrm>
          <a:prstGeom prst="rect">
            <a:avLst/>
          </a:prstGeom>
        </p:spPr>
        <p:txBody>
          <a:bodyPr wrap="square">
            <a:spAutoFit/>
          </a:bodyPr>
          <a:lstStyle/>
          <a:p>
            <a:pPr marL="457200" indent="-457200" fontAlgn="t">
              <a:spcBef>
                <a:spcPts val="600"/>
              </a:spcBef>
              <a:spcAft>
                <a:spcPts val="300"/>
              </a:spcAft>
              <a:buFont typeface="Arial" panose="020B0604020202020204" pitchFamily="34" charset="0"/>
              <a:buChar char="•"/>
            </a:pPr>
            <a:r>
              <a:rPr lang="de-DE" sz="2800" dirty="0">
                <a:solidFill>
                  <a:srgbClr val="4A4A4A"/>
                </a:solidFill>
                <a:latin typeface="MetaOT-Norm" panose="020B0504030101020102" pitchFamily="34" charset="77"/>
              </a:rPr>
              <a:t>70. Geburtstag! Von </a:t>
            </a:r>
            <a:r>
              <a:rPr lang="de-DE" sz="2800" dirty="0">
                <a:solidFill>
                  <a:srgbClr val="4A4A4A"/>
                </a:solidFill>
                <a:latin typeface="MetaOT-Medi" panose="020B0504030101020102" pitchFamily="34" charset="77"/>
              </a:rPr>
              <a:t>Prinz Philip </a:t>
            </a:r>
            <a:r>
              <a:rPr lang="de-DE" sz="2800" dirty="0">
                <a:solidFill>
                  <a:srgbClr val="4A4A4A"/>
                </a:solidFill>
                <a:latin typeface="MetaOT-Norm" panose="020B0504030101020102" pitchFamily="34" charset="77"/>
              </a:rPr>
              <a:t>und seinem Schulleiter </a:t>
            </a:r>
            <a:r>
              <a:rPr lang="de-DE" sz="2800" b="1" dirty="0">
                <a:solidFill>
                  <a:srgbClr val="4A4A4A"/>
                </a:solidFill>
                <a:latin typeface="MetaOT-Norm" panose="020B0504030101020102" pitchFamily="34" charset="77"/>
              </a:rPr>
              <a:t>Kurt Hahn </a:t>
            </a:r>
            <a:r>
              <a:rPr lang="de-DE" sz="2800" dirty="0">
                <a:solidFill>
                  <a:srgbClr val="4A4A4A"/>
                </a:solidFill>
                <a:latin typeface="MetaOT-Norm" panose="020B0504030101020102" pitchFamily="34" charset="77"/>
              </a:rPr>
              <a:t>1956 in Schottland gegründet</a:t>
            </a:r>
          </a:p>
          <a:p>
            <a:pPr marL="457200" indent="-457200" fontAlgn="t">
              <a:spcBef>
                <a:spcPts val="600"/>
              </a:spcBef>
              <a:spcAft>
                <a:spcPts val="300"/>
              </a:spcAft>
              <a:buFont typeface="Arial" panose="020B0604020202020204" pitchFamily="34" charset="0"/>
              <a:buChar char="•"/>
            </a:pPr>
            <a:r>
              <a:rPr lang="de-DE" sz="2800" dirty="0">
                <a:solidFill>
                  <a:srgbClr val="4A4A4A"/>
                </a:solidFill>
                <a:latin typeface="MetaOT-Medi" panose="020B0504030101020102" pitchFamily="34" charset="77"/>
              </a:rPr>
              <a:t>„Do-it-yourself-kit“ </a:t>
            </a:r>
            <a:r>
              <a:rPr lang="de-DE" sz="2800" dirty="0">
                <a:solidFill>
                  <a:srgbClr val="4A4A4A"/>
                </a:solidFill>
                <a:latin typeface="MetaOT-Norm" panose="020B0504030101020102" pitchFamily="34" charset="77"/>
              </a:rPr>
              <a:t>für Persönlichkeitsentwicklung</a:t>
            </a:r>
          </a:p>
          <a:p>
            <a:pPr marL="457200" indent="-457200" fontAlgn="t">
              <a:spcBef>
                <a:spcPts val="600"/>
              </a:spcBef>
              <a:spcAft>
                <a:spcPts val="300"/>
              </a:spcAft>
              <a:buFont typeface="Arial" panose="020B0604020202020204" pitchFamily="34" charset="0"/>
              <a:buChar char="•"/>
            </a:pPr>
            <a:r>
              <a:rPr lang="de-DE" sz="2800" dirty="0">
                <a:solidFill>
                  <a:srgbClr val="4A4A4A"/>
                </a:solidFill>
                <a:latin typeface="MetaOT-Medi" panose="020B0504030101020102" pitchFamily="34" charset="77"/>
              </a:rPr>
              <a:t>In &gt; 130 Ländern </a:t>
            </a:r>
            <a:r>
              <a:rPr lang="de-DE" sz="2800" dirty="0">
                <a:solidFill>
                  <a:srgbClr val="4A4A4A"/>
                </a:solidFill>
                <a:latin typeface="MetaOT-Norm" panose="020B0504030101020102" pitchFamily="34" charset="77"/>
              </a:rPr>
              <a:t>vertreten; 1,2 Mio. Teilnehmenden jährlich</a:t>
            </a:r>
          </a:p>
          <a:p>
            <a:pPr marL="457200" indent="-457200" fontAlgn="t">
              <a:spcBef>
                <a:spcPts val="600"/>
              </a:spcBef>
              <a:spcAft>
                <a:spcPts val="300"/>
              </a:spcAft>
              <a:buFont typeface="Arial" panose="020B0604020202020204" pitchFamily="34" charset="0"/>
              <a:buChar char="•"/>
            </a:pPr>
            <a:r>
              <a:rPr lang="de-DE" sz="2800" dirty="0">
                <a:solidFill>
                  <a:srgbClr val="4A4A4A"/>
                </a:solidFill>
                <a:latin typeface="MetaOT-Norm" panose="020B0504030101020102" pitchFamily="34" charset="77"/>
              </a:rPr>
              <a:t>Bei Arbeitgebern </a:t>
            </a:r>
            <a:r>
              <a:rPr lang="de-DE" sz="2800" dirty="0">
                <a:solidFill>
                  <a:srgbClr val="4A4A4A"/>
                </a:solidFill>
                <a:latin typeface="MetaOT-Medi" panose="020B0504030101020102" pitchFamily="34" charset="77"/>
              </a:rPr>
              <a:t>angesehene Auszeichnung</a:t>
            </a:r>
          </a:p>
          <a:p>
            <a:pPr marL="457200" indent="-457200" fontAlgn="t">
              <a:spcBef>
                <a:spcPts val="600"/>
              </a:spcBef>
              <a:spcAft>
                <a:spcPts val="300"/>
              </a:spcAft>
              <a:buFont typeface="Arial" panose="020B0604020202020204" pitchFamily="34" charset="0"/>
              <a:buChar char="•"/>
            </a:pPr>
            <a:r>
              <a:rPr lang="de-DE" sz="2800" dirty="0">
                <a:solidFill>
                  <a:srgbClr val="4A4A4A"/>
                </a:solidFill>
                <a:latin typeface="MetaOT-Norm" panose="020B0504030101020102" pitchFamily="34" charset="77"/>
              </a:rPr>
              <a:t>In Deutschland: +190 Bildungseinrichtungen; +3800 Teilnehmende jährlich</a:t>
            </a:r>
          </a:p>
          <a:p>
            <a:pPr fontAlgn="t">
              <a:spcBef>
                <a:spcPts val="600"/>
              </a:spcBef>
              <a:spcAft>
                <a:spcPts val="300"/>
              </a:spcAft>
            </a:pPr>
            <a:endParaRPr lang="de-DE" sz="2800" dirty="0">
              <a:solidFill>
                <a:srgbClr val="4A4A4A"/>
              </a:solidFill>
              <a:latin typeface="MetaOT-Norm" panose="020B0504030101020102" pitchFamily="34" charset="77"/>
            </a:endParaRPr>
          </a:p>
        </p:txBody>
      </p:sp>
      <p:pic>
        <p:nvPicPr>
          <p:cNvPr id="2" name="Grafik 1">
            <a:extLst>
              <a:ext uri="{FF2B5EF4-FFF2-40B4-BE49-F238E27FC236}">
                <a16:creationId xmlns:a16="http://schemas.microsoft.com/office/drawing/2014/main" id="{7119BBFB-A139-25FE-A973-0A1A7F1C86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2200" y="6743700"/>
            <a:ext cx="5287962" cy="2692890"/>
          </a:xfrm>
          <a:prstGeom prst="rect">
            <a:avLst/>
          </a:prstGeom>
        </p:spPr>
      </p:pic>
    </p:spTree>
    <p:extLst>
      <p:ext uri="{BB962C8B-B14F-4D97-AF65-F5344CB8AC3E}">
        <p14:creationId xmlns:p14="http://schemas.microsoft.com/office/powerpoint/2010/main" val="38537016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43A92-0F4B-E726-DE01-A698A59689EA}"/>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5C8B56C-867D-BC76-2456-48DBB258BACC}"/>
              </a:ext>
            </a:extLst>
          </p:cNvPr>
          <p:cNvGraphicFramePr>
            <a:graphicFrameLocks noChangeAspect="1"/>
          </p:cNvGraphicFramePr>
          <p:nvPr>
            <p:custDataLst>
              <p:tags r:id="rId1"/>
            </p:custDataLst>
          </p:nvPr>
        </p:nvGraphicFramePr>
        <p:xfrm>
          <a:off x="2382" y="2382"/>
          <a:ext cx="2382" cy="2382"/>
        </p:xfrm>
        <a:graphic>
          <a:graphicData uri="http://schemas.openxmlformats.org/presentationml/2006/ole">
            <mc:AlternateContent xmlns:mc="http://schemas.openxmlformats.org/markup-compatibility/2006">
              <mc:Choice xmlns:v="urn:schemas-microsoft-com:vml" Requires="v">
                <p:oleObj name="think-cell Slide" r:id="rId3" imgW="347" imgH="348" progId="TCLayout.ActiveDocument.1">
                  <p:embed/>
                </p:oleObj>
              </mc:Choice>
              <mc:Fallback>
                <p:oleObj name="think-cell Slide" r:id="rId3" imgW="347" imgH="348" progId="TCLayout.ActiveDocument.1">
                  <p:embed/>
                  <p:pic>
                    <p:nvPicPr>
                      <p:cNvPr id="4" name="think-cell data - do not delete" hidden="1">
                        <a:extLst>
                          <a:ext uri="{FF2B5EF4-FFF2-40B4-BE49-F238E27FC236}">
                            <a16:creationId xmlns:a16="http://schemas.microsoft.com/office/drawing/2014/main" id="{EDE5E415-A069-7D21-150D-FB91AFF8D31E}"/>
                          </a:ext>
                        </a:extLst>
                      </p:cNvPr>
                      <p:cNvPicPr/>
                      <p:nvPr/>
                    </p:nvPicPr>
                    <p:blipFill>
                      <a:blip r:embed="rId4"/>
                      <a:stretch>
                        <a:fillRect/>
                      </a:stretch>
                    </p:blipFill>
                    <p:spPr>
                      <a:xfrm>
                        <a:off x="2382" y="2382"/>
                        <a:ext cx="2382" cy="2382"/>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F9F90440-2A99-E5B2-9DB3-58CE92274D13}"/>
              </a:ext>
            </a:extLst>
          </p:cNvPr>
          <p:cNvSpPr txBox="1"/>
          <p:nvPr/>
        </p:nvSpPr>
        <p:spPr>
          <a:xfrm>
            <a:off x="8167386" y="1714500"/>
            <a:ext cx="9536425" cy="5432256"/>
          </a:xfrm>
          <a:prstGeom prst="rect">
            <a:avLst/>
          </a:prstGeom>
          <a:noFill/>
        </p:spPr>
        <p:txBody>
          <a:bodyPr wrap="square" lIns="91440" tIns="45720" rIns="91440" bIns="45720" anchor="t">
            <a:spAutoFit/>
          </a:bodyPr>
          <a:lstStyle/>
          <a:p>
            <a:r>
              <a:rPr lang="de-DE" sz="2000" b="1" dirty="0">
                <a:latin typeface="MetaOT-Norm" panose="020B0504030101020102" pitchFamily="34" charset="77"/>
              </a:rPr>
              <a:t>Vanessa Masing</a:t>
            </a:r>
          </a:p>
          <a:p>
            <a:r>
              <a:rPr lang="de-DE" sz="2000" dirty="0">
                <a:latin typeface="MetaOT-Norm" panose="020B0504030101020102" pitchFamily="34" charset="77"/>
              </a:rPr>
              <a:t>Geschäftsführende Vorständin</a:t>
            </a:r>
          </a:p>
          <a:p>
            <a:r>
              <a:rPr lang="de-DE" sz="2000" dirty="0">
                <a:latin typeface="MetaOT-Norm"/>
              </a:rPr>
              <a:t>030/30834661</a:t>
            </a:r>
            <a:endParaRPr lang="de-DE" dirty="0">
              <a:latin typeface="MetaOT-Norm"/>
            </a:endParaRPr>
          </a:p>
          <a:p>
            <a:pPr algn="l"/>
            <a:r>
              <a:rPr lang="de-DE" sz="2000" dirty="0">
                <a:latin typeface="MetaOT-Norm"/>
              </a:rPr>
              <a:t>0172/3046400​</a:t>
            </a:r>
            <a:endParaRPr lang="de-DE" dirty="0">
              <a:latin typeface="MetaOT-Norm"/>
            </a:endParaRPr>
          </a:p>
          <a:p>
            <a:r>
              <a:rPr lang="de-DE" sz="2000" dirty="0">
                <a:latin typeface="MetaOT-Norm" panose="020B0504030101020102" pitchFamily="34" charset="77"/>
                <a:hlinkClick r:id="rId5"/>
              </a:rPr>
              <a:t>vanessa.masing@duke-award.de</a:t>
            </a:r>
            <a:endParaRPr lang="de-DE" sz="2000" dirty="0">
              <a:latin typeface="MetaOT-Norm" panose="020B0504030101020102" pitchFamily="34" charset="77"/>
            </a:endParaRPr>
          </a:p>
          <a:p>
            <a:pPr fontAlgn="base"/>
            <a:endParaRPr lang="de-DE" sz="2000" dirty="0">
              <a:latin typeface="MetaOT-Norm" panose="020B0504030101020102" pitchFamily="34" charset="77"/>
            </a:endParaRPr>
          </a:p>
          <a:p>
            <a:pPr fontAlgn="base"/>
            <a:endParaRPr lang="de-DE" sz="2000" dirty="0">
              <a:latin typeface="MetaOT-Norm"/>
            </a:endParaRPr>
          </a:p>
          <a:p>
            <a:endParaRPr lang="de-DE" sz="2000" dirty="0">
              <a:latin typeface="MetaOT-Norm"/>
            </a:endParaRPr>
          </a:p>
          <a:p>
            <a:endParaRPr lang="de-DE" sz="2000" dirty="0">
              <a:latin typeface="MetaOT-Norm"/>
            </a:endParaRPr>
          </a:p>
          <a:p>
            <a:endParaRPr lang="de-DE" sz="2000" dirty="0">
              <a:latin typeface="MetaOT-Norm"/>
            </a:endParaRPr>
          </a:p>
          <a:p>
            <a:endParaRPr lang="de-DE" sz="2000" dirty="0">
              <a:latin typeface="MetaOT-Norm"/>
            </a:endParaRPr>
          </a:p>
          <a:p>
            <a:r>
              <a:rPr lang="de-DE" sz="2000" dirty="0">
                <a:latin typeface="MetaOT-Norm"/>
              </a:rPr>
              <a:t>The Duke </a:t>
            </a:r>
            <a:r>
              <a:rPr lang="de-DE" sz="2000" dirty="0" err="1">
                <a:latin typeface="MetaOT-Norm"/>
              </a:rPr>
              <a:t>of</a:t>
            </a:r>
            <a:r>
              <a:rPr lang="de-DE" sz="2000" dirty="0">
                <a:latin typeface="MetaOT-Norm"/>
              </a:rPr>
              <a:t> </a:t>
            </a:r>
            <a:r>
              <a:rPr lang="de-DE" sz="2000" dirty="0" err="1">
                <a:latin typeface="MetaOT-Norm"/>
              </a:rPr>
              <a:t>Edinburgh's</a:t>
            </a:r>
            <a:r>
              <a:rPr lang="de-DE" sz="2000" dirty="0">
                <a:latin typeface="MetaOT-Norm"/>
              </a:rPr>
              <a:t> International Award – Germany e.V.</a:t>
            </a:r>
          </a:p>
          <a:p>
            <a:r>
              <a:rPr lang="de-DE" sz="2000" dirty="0" err="1">
                <a:latin typeface="MetaOT-Norm"/>
              </a:rPr>
              <a:t>Branitzer</a:t>
            </a:r>
            <a:r>
              <a:rPr lang="de-DE" sz="2000" dirty="0">
                <a:latin typeface="MetaOT-Norm"/>
              </a:rPr>
              <a:t> Platz 2</a:t>
            </a:r>
          </a:p>
          <a:p>
            <a:r>
              <a:rPr lang="de-DE" sz="2000" dirty="0">
                <a:latin typeface="MetaOT-Norm"/>
              </a:rPr>
              <a:t>14050 Berlin</a:t>
            </a:r>
            <a:endParaRPr lang="de-DE" dirty="0"/>
          </a:p>
          <a:p>
            <a:endParaRPr lang="de-DE" sz="2000" dirty="0">
              <a:latin typeface="MetaOT-Norm"/>
            </a:endParaRPr>
          </a:p>
          <a:p>
            <a:pPr fontAlgn="base"/>
            <a:r>
              <a:rPr lang="de-DE" sz="2000" dirty="0">
                <a:latin typeface="MetaOT-Norm" panose="020B0504030101020102" pitchFamily="34" charset="77"/>
              </a:rPr>
              <a:t>Weitere Information zum Award Programm finden Sie </a:t>
            </a:r>
          </a:p>
          <a:p>
            <a:pPr fontAlgn="base"/>
            <a:r>
              <a:rPr lang="de-DE" sz="2000" dirty="0">
                <a:latin typeface="MetaOT-Norm" panose="020B0504030101020102" pitchFamily="34" charset="77"/>
              </a:rPr>
              <a:t>auf unserer Webseite: </a:t>
            </a:r>
            <a:r>
              <a:rPr lang="de-DE" sz="2000" dirty="0">
                <a:solidFill>
                  <a:schemeClr val="accent1"/>
                </a:solidFill>
                <a:latin typeface="MetaOT-Norm" panose="020B0504030101020102" pitchFamily="34" charset="77"/>
                <a:hlinkClick r:id="rId6">
                  <a:extLst>
                    <a:ext uri="{A12FA001-AC4F-418D-AE19-62706E023703}">
                      <ahyp:hlinkClr xmlns:ahyp="http://schemas.microsoft.com/office/drawing/2018/hyperlinkcolor" val="tx"/>
                    </a:ext>
                  </a:extLst>
                </a:hlinkClick>
              </a:rPr>
              <a:t>www.duke-award.de</a:t>
            </a:r>
            <a:r>
              <a:rPr lang="de-DE" sz="2000" dirty="0">
                <a:latin typeface="MetaOT-Norm" panose="020B0504030101020102" pitchFamily="34" charset="77"/>
              </a:rPr>
              <a:t>​​</a:t>
            </a:r>
          </a:p>
        </p:txBody>
      </p:sp>
      <p:sp>
        <p:nvSpPr>
          <p:cNvPr id="9" name="Title 8">
            <a:extLst>
              <a:ext uri="{FF2B5EF4-FFF2-40B4-BE49-F238E27FC236}">
                <a16:creationId xmlns:a16="http://schemas.microsoft.com/office/drawing/2014/main" id="{42DD6C86-D1F4-9542-F83E-599B6FC5D00A}"/>
              </a:ext>
            </a:extLst>
          </p:cNvPr>
          <p:cNvSpPr>
            <a:spLocks noGrp="1"/>
          </p:cNvSpPr>
          <p:nvPr>
            <p:ph type="title"/>
          </p:nvPr>
        </p:nvSpPr>
        <p:spPr>
          <a:xfrm>
            <a:off x="4896287" y="571500"/>
            <a:ext cx="11958971" cy="742950"/>
          </a:xfrm>
        </p:spPr>
        <p:txBody>
          <a:bodyPr vert="horz"/>
          <a:lstStyle/>
          <a:p>
            <a:r>
              <a:rPr lang="de-DE" dirty="0"/>
              <a:t>Kontakt</a:t>
            </a:r>
          </a:p>
        </p:txBody>
      </p:sp>
      <p:pic>
        <p:nvPicPr>
          <p:cNvPr id="2" name="Picture 1" descr="Ein Bild, das Geschirr, Gabel enthält.&#10;&#10;Automatisch generierte Beschreibung">
            <a:extLst>
              <a:ext uri="{FF2B5EF4-FFF2-40B4-BE49-F238E27FC236}">
                <a16:creationId xmlns:a16="http://schemas.microsoft.com/office/drawing/2014/main" id="{4CF6F309-911F-B43B-D0BD-FDF765C46F3F}"/>
              </a:ext>
            </a:extLst>
          </p:cNvPr>
          <p:cNvPicPr>
            <a:picLocks noChangeAspect="1"/>
          </p:cNvPicPr>
          <p:nvPr/>
        </p:nvPicPr>
        <p:blipFill>
          <a:blip r:embed="rId7">
            <a:alphaModFix amt="23000"/>
            <a:extLst>
              <a:ext uri="{28A0092B-C50C-407E-A947-70E740481C1C}">
                <a14:useLocalDpi xmlns:a14="http://schemas.microsoft.com/office/drawing/2010/main" val="0"/>
              </a:ext>
            </a:extLst>
          </a:blip>
          <a:srcRect l="2604" r="63046"/>
          <a:stretch>
            <a:fillRect/>
          </a:stretch>
        </p:blipFill>
        <p:spPr>
          <a:xfrm rot="20682636">
            <a:off x="-872157" y="3344150"/>
            <a:ext cx="6275787" cy="5772564"/>
          </a:xfrm>
          <a:custGeom>
            <a:avLst/>
            <a:gdLst>
              <a:gd name="connsiteX0" fmla="*/ 4183858 w 4183858"/>
              <a:gd name="connsiteY0" fmla="*/ 0 h 3848376"/>
              <a:gd name="connsiteX1" fmla="*/ 3131827 w 4183858"/>
              <a:gd name="connsiteY1" fmla="*/ 3848376 h 3848376"/>
              <a:gd name="connsiteX2" fmla="*/ 0 w 4183858"/>
              <a:gd name="connsiteY2" fmla="*/ 3848376 h 3848376"/>
              <a:gd name="connsiteX3" fmla="*/ 1052031 w 4183858"/>
              <a:gd name="connsiteY3" fmla="*/ 0 h 3848376"/>
            </a:gdLst>
            <a:ahLst/>
            <a:cxnLst>
              <a:cxn ang="0">
                <a:pos x="connsiteX0" y="connsiteY0"/>
              </a:cxn>
              <a:cxn ang="0">
                <a:pos x="connsiteX1" y="connsiteY1"/>
              </a:cxn>
              <a:cxn ang="0">
                <a:pos x="connsiteX2" y="connsiteY2"/>
              </a:cxn>
              <a:cxn ang="0">
                <a:pos x="connsiteX3" y="connsiteY3"/>
              </a:cxn>
            </a:cxnLst>
            <a:rect l="l" t="t" r="r" b="b"/>
            <a:pathLst>
              <a:path w="4183858" h="3848376">
                <a:moveTo>
                  <a:pt x="4183858" y="0"/>
                </a:moveTo>
                <a:lnTo>
                  <a:pt x="3131827" y="3848376"/>
                </a:lnTo>
                <a:lnTo>
                  <a:pt x="0" y="3848376"/>
                </a:lnTo>
                <a:lnTo>
                  <a:pt x="1052031" y="0"/>
                </a:lnTo>
                <a:close/>
              </a:path>
            </a:pathLst>
          </a:custGeom>
        </p:spPr>
      </p:pic>
      <p:sp>
        <p:nvSpPr>
          <p:cNvPr id="3" name="Text Placeholder 2">
            <a:extLst>
              <a:ext uri="{FF2B5EF4-FFF2-40B4-BE49-F238E27FC236}">
                <a16:creationId xmlns:a16="http://schemas.microsoft.com/office/drawing/2014/main" id="{73148873-9A1A-602F-48FB-DCB889E06D31}"/>
              </a:ext>
            </a:extLst>
          </p:cNvPr>
          <p:cNvSpPr>
            <a:spLocks noGrp="1"/>
          </p:cNvSpPr>
          <p:nvPr>
            <p:ph type="body" sz="quarter" idx="10"/>
          </p:nvPr>
        </p:nvSpPr>
        <p:spPr>
          <a:xfrm>
            <a:off x="881063" y="6103478"/>
            <a:ext cx="2769395" cy="3900488"/>
          </a:xfrm>
        </p:spPr>
        <p:txBody>
          <a:bodyPr/>
          <a:lstStyle/>
          <a:p>
            <a:r>
              <a:rPr lang="de-DE" dirty="0"/>
              <a:t>Wie Sie uns erreichen</a:t>
            </a:r>
          </a:p>
          <a:p>
            <a:endParaRPr lang="de-DE" dirty="0"/>
          </a:p>
        </p:txBody>
      </p:sp>
      <p:pic>
        <p:nvPicPr>
          <p:cNvPr id="10" name="Grafik 9">
            <a:extLst>
              <a:ext uri="{FF2B5EF4-FFF2-40B4-BE49-F238E27FC236}">
                <a16:creationId xmlns:a16="http://schemas.microsoft.com/office/drawing/2014/main" id="{544109F1-4387-616E-CB38-2719DE59887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62400" y="199510"/>
            <a:ext cx="4838700" cy="4838700"/>
          </a:xfrm>
          <a:prstGeom prst="rect">
            <a:avLst/>
          </a:prstGeom>
        </p:spPr>
      </p:pic>
    </p:spTree>
    <p:extLst>
      <p:ext uri="{BB962C8B-B14F-4D97-AF65-F5344CB8AC3E}">
        <p14:creationId xmlns:p14="http://schemas.microsoft.com/office/powerpoint/2010/main" val="2472851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181DE6-5FC7-7548-9573-0B081023EC40}"/>
              </a:ext>
            </a:extLst>
          </p:cNvPr>
          <p:cNvSpPr>
            <a:spLocks noGrp="1"/>
          </p:cNvSpPr>
          <p:nvPr>
            <p:ph type="title"/>
          </p:nvPr>
        </p:nvSpPr>
        <p:spPr>
          <a:xfrm>
            <a:off x="872583" y="595443"/>
            <a:ext cx="8652417" cy="721416"/>
          </a:xfrm>
          <a:noFill/>
        </p:spPr>
        <p:txBody>
          <a:bodyPr wrap="square" rtlCol="0">
            <a:spAutoFit/>
          </a:bodyPr>
          <a:lstStyle/>
          <a:p>
            <a:r>
              <a:rPr lang="de-DE" b="1" dirty="0">
                <a:latin typeface="MetaOT-Bold" panose="020B0504030101020102" pitchFamily="34" charset="77"/>
              </a:rPr>
              <a:t>Der Award Rahmen</a:t>
            </a:r>
          </a:p>
        </p:txBody>
      </p:sp>
      <p:pic>
        <p:nvPicPr>
          <p:cNvPr id="4" name="Grafik 3">
            <a:extLst>
              <a:ext uri="{FF2B5EF4-FFF2-40B4-BE49-F238E27FC236}">
                <a16:creationId xmlns:a16="http://schemas.microsoft.com/office/drawing/2014/main" id="{16E91888-DAE2-AC78-F317-840F637069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31836" y="263654"/>
            <a:ext cx="1469964" cy="1384995"/>
          </a:xfrm>
          <a:prstGeom prst="rect">
            <a:avLst/>
          </a:prstGeom>
        </p:spPr>
      </p:pic>
      <p:pic>
        <p:nvPicPr>
          <p:cNvPr id="8" name="Grafik 7">
            <a:extLst>
              <a:ext uri="{FF2B5EF4-FFF2-40B4-BE49-F238E27FC236}">
                <a16:creationId xmlns:a16="http://schemas.microsoft.com/office/drawing/2014/main" id="{D19D4240-AB27-DE67-4EE0-009D740A8AA2}"/>
              </a:ext>
            </a:extLst>
          </p:cNvPr>
          <p:cNvPicPr>
            <a:picLocks noChangeAspect="1"/>
          </p:cNvPicPr>
          <p:nvPr/>
        </p:nvPicPr>
        <p:blipFill>
          <a:blip r:embed="rId4"/>
          <a:stretch>
            <a:fillRect/>
          </a:stretch>
        </p:blipFill>
        <p:spPr>
          <a:xfrm>
            <a:off x="9918701" y="0"/>
            <a:ext cx="8369300" cy="10287000"/>
          </a:xfrm>
          <a:prstGeom prst="rect">
            <a:avLst/>
          </a:prstGeom>
        </p:spPr>
      </p:pic>
      <p:sp>
        <p:nvSpPr>
          <p:cNvPr id="3" name="Textfeld 2">
            <a:extLst>
              <a:ext uri="{FF2B5EF4-FFF2-40B4-BE49-F238E27FC236}">
                <a16:creationId xmlns:a16="http://schemas.microsoft.com/office/drawing/2014/main" id="{23662D00-E1C9-1187-3AA4-772A9499B8BE}"/>
              </a:ext>
            </a:extLst>
          </p:cNvPr>
          <p:cNvSpPr txBox="1"/>
          <p:nvPr/>
        </p:nvSpPr>
        <p:spPr>
          <a:xfrm>
            <a:off x="872582" y="1638623"/>
            <a:ext cx="8652417" cy="3223959"/>
          </a:xfrm>
          <a:prstGeom prst="rect">
            <a:avLst/>
          </a:prstGeom>
          <a:solidFill>
            <a:schemeClr val="bg1"/>
          </a:solidFill>
        </p:spPr>
        <p:txBody>
          <a:bodyPr wrap="square" rtlCol="0">
            <a:spAutoFit/>
          </a:bodyPr>
          <a:lstStyle/>
          <a:p>
            <a:r>
              <a:rPr lang="de-DE" sz="2800" dirty="0">
                <a:latin typeface="MetaOT-Norm" panose="020B0504030101020102" pitchFamily="34" charset="77"/>
              </a:rPr>
              <a:t>Am Duke Programm kann man ab ca. 14 Jahren teilnehmen. Die Stufen </a:t>
            </a:r>
            <a:r>
              <a:rPr lang="de-DE" sz="2800" b="1" dirty="0">
                <a:solidFill>
                  <a:srgbClr val="DAA06F"/>
                </a:solidFill>
                <a:latin typeface="MetaOT-Norm" panose="020B0504030101020102" pitchFamily="34" charset="77"/>
              </a:rPr>
              <a:t>Bronze</a:t>
            </a:r>
            <a:r>
              <a:rPr lang="de-DE" sz="2800" dirty="0">
                <a:latin typeface="MetaOT-Norm" panose="020B0504030101020102" pitchFamily="34" charset="77"/>
              </a:rPr>
              <a:t>, </a:t>
            </a:r>
            <a:r>
              <a:rPr lang="de-DE" sz="2800" b="1" dirty="0">
                <a:solidFill>
                  <a:schemeClr val="bg1">
                    <a:lumMod val="50000"/>
                  </a:schemeClr>
                </a:solidFill>
                <a:latin typeface="MetaOT-Norm" panose="020B0504030101020102" pitchFamily="34" charset="77"/>
              </a:rPr>
              <a:t>Silber</a:t>
            </a:r>
            <a:r>
              <a:rPr lang="de-DE" sz="2800" dirty="0">
                <a:latin typeface="MetaOT-Norm" panose="020B0504030101020102" pitchFamily="34" charset="77"/>
              </a:rPr>
              <a:t> und </a:t>
            </a:r>
            <a:r>
              <a:rPr lang="de-DE" sz="2800" b="1" dirty="0">
                <a:solidFill>
                  <a:schemeClr val="accent3">
                    <a:lumMod val="50000"/>
                  </a:schemeClr>
                </a:solidFill>
                <a:latin typeface="MetaOT-Norm" panose="020B0504030101020102" pitchFamily="34" charset="77"/>
              </a:rPr>
              <a:t>Gold</a:t>
            </a:r>
            <a:r>
              <a:rPr lang="de-DE" sz="2800" dirty="0">
                <a:latin typeface="MetaOT-Norm" panose="020B0504030101020102" pitchFamily="34" charset="77"/>
              </a:rPr>
              <a:t> verlangen zunehmend mehr </a:t>
            </a:r>
            <a:r>
              <a:rPr lang="de-DE" sz="2800" b="1" dirty="0">
                <a:latin typeface="MetaOT-Norm" panose="020B0504030101020102" pitchFamily="34" charset="77"/>
              </a:rPr>
              <a:t>Zeit, Einsatz und Eigenverantwortung</a:t>
            </a:r>
            <a:r>
              <a:rPr lang="de-DE" sz="2800" dirty="0">
                <a:latin typeface="MetaOT-Norm" panose="020B0504030101020102" pitchFamily="34" charset="77"/>
              </a:rPr>
              <a:t>.</a:t>
            </a:r>
          </a:p>
          <a:p>
            <a:pPr>
              <a:spcBef>
                <a:spcPts val="900"/>
              </a:spcBef>
            </a:pPr>
            <a:r>
              <a:rPr lang="de-DE" sz="2800" dirty="0">
                <a:latin typeface="MetaOT-Norm" panose="020B0504030101020102" pitchFamily="34" charset="77"/>
              </a:rPr>
              <a:t>Jugendliche formulieren </a:t>
            </a:r>
            <a:r>
              <a:rPr lang="de-DE" sz="2800" b="1" dirty="0">
                <a:latin typeface="MetaOT-Norm" panose="020B0504030101020102" pitchFamily="34" charset="77"/>
              </a:rPr>
              <a:t>Ziele</a:t>
            </a:r>
            <a:r>
              <a:rPr lang="de-DE" sz="2800" dirty="0">
                <a:latin typeface="MetaOT-Norm" panose="020B0504030101020102" pitchFamily="34" charset="77"/>
              </a:rPr>
              <a:t> in 4 Programmbereichen (Gold: 5) und fordern sich je nach Stufe </a:t>
            </a:r>
            <a:r>
              <a:rPr lang="de-DE" sz="2800" b="1" dirty="0">
                <a:latin typeface="MetaOT-Norm" panose="020B0504030101020102" pitchFamily="34" charset="77"/>
              </a:rPr>
              <a:t>6 bis 18 Monate </a:t>
            </a:r>
            <a:r>
              <a:rPr lang="de-DE" sz="2800" dirty="0">
                <a:latin typeface="MetaOT-Norm" panose="020B0504030101020102" pitchFamily="34" charset="77"/>
              </a:rPr>
              <a:t>lang heraus, um diese zu erreichen. Award Leader unterstützen diese „Duke-Reise“.</a:t>
            </a:r>
          </a:p>
        </p:txBody>
      </p:sp>
      <p:grpSp>
        <p:nvGrpSpPr>
          <p:cNvPr id="9" name="Gruppieren 8">
            <a:extLst>
              <a:ext uri="{FF2B5EF4-FFF2-40B4-BE49-F238E27FC236}">
                <a16:creationId xmlns:a16="http://schemas.microsoft.com/office/drawing/2014/main" id="{D5E19C3B-7863-1ABF-9811-31917C62338A}"/>
              </a:ext>
            </a:extLst>
          </p:cNvPr>
          <p:cNvGrpSpPr/>
          <p:nvPr/>
        </p:nvGrpSpPr>
        <p:grpSpPr>
          <a:xfrm>
            <a:off x="876301" y="5342177"/>
            <a:ext cx="15754469" cy="4370042"/>
            <a:chOff x="766763" y="3419605"/>
            <a:chExt cx="10502979" cy="2913361"/>
          </a:xfrm>
        </p:grpSpPr>
        <p:sp>
          <p:nvSpPr>
            <p:cNvPr id="11" name="Inhaltsplatzhalter 2">
              <a:extLst>
                <a:ext uri="{FF2B5EF4-FFF2-40B4-BE49-F238E27FC236}">
                  <a16:creationId xmlns:a16="http://schemas.microsoft.com/office/drawing/2014/main" id="{B409889B-59CB-022E-DB86-E02CB94CCC0C}"/>
                </a:ext>
              </a:extLst>
            </p:cNvPr>
            <p:cNvSpPr txBox="1">
              <a:spLocks/>
            </p:cNvSpPr>
            <p:nvPr/>
          </p:nvSpPr>
          <p:spPr>
            <a:xfrm>
              <a:off x="8633414" y="3453241"/>
              <a:ext cx="2636328" cy="2879725"/>
            </a:xfrm>
            <a:prstGeom prst="rect">
              <a:avLst/>
            </a:prstGeom>
            <a:solidFill>
              <a:srgbClr val="8A1F78"/>
            </a:solidFill>
            <a:ln>
              <a:noFill/>
            </a:ln>
          </p:spPr>
          <p:style>
            <a:lnRef idx="2">
              <a:schemeClr val="dk1"/>
            </a:lnRef>
            <a:fillRef idx="1">
              <a:schemeClr val="lt1"/>
            </a:fillRef>
            <a:effectRef idx="0">
              <a:schemeClr val="dk1"/>
            </a:effectRef>
            <a:fontRef idx="minor">
              <a:schemeClr val="dk1"/>
            </a:fontRef>
          </p:style>
          <p:txBody>
            <a:bodyPr vert="horz" lIns="270000" tIns="270000" rIns="270000" bIns="270000" rtlCol="0" anchor="ctr">
              <a:noAutofit/>
            </a:bodyPr>
            <a:lstStyle>
              <a:defPPr>
                <a:defRPr lang="de-DE"/>
              </a:defPPr>
              <a:lvl1pPr indent="0">
                <a:lnSpc>
                  <a:spcPct val="90000"/>
                </a:lnSpc>
                <a:spcBef>
                  <a:spcPts val="1000"/>
                </a:spcBef>
                <a:buFont typeface="Arial" panose="020B0604020202020204" pitchFamily="34" charset="0"/>
                <a:buNone/>
                <a:defRPr sz="2400" b="1">
                  <a:solidFill>
                    <a:schemeClr val="bg1"/>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00000"/>
                </a:lnSpc>
                <a:spcBef>
                  <a:spcPts val="0"/>
                </a:spcBef>
                <a:spcAft>
                  <a:spcPts val="900"/>
                </a:spcAft>
              </a:pPr>
              <a:r>
                <a:rPr lang="de-DE" sz="2250" b="0" dirty="0">
                  <a:latin typeface="MetaOT-Norm" panose="020B0504030101020102" pitchFamily="34" charset="77"/>
                </a:rPr>
                <a:t>„Mein Award Leader hat daran geglaubt, dass ich alles schaffen kann, sogar einen Schulabschluss. Das hat mir Mut gemacht. Durch den Duke habe ich gelernt, dass mein Leben in meinen Händen liegt.“</a:t>
              </a:r>
            </a:p>
            <a:p>
              <a:pPr>
                <a:lnSpc>
                  <a:spcPct val="100000"/>
                </a:lnSpc>
                <a:spcBef>
                  <a:spcPts val="0"/>
                </a:spcBef>
                <a:spcAft>
                  <a:spcPts val="900"/>
                </a:spcAft>
              </a:pPr>
              <a:r>
                <a:rPr lang="de-DE" sz="2000" b="0" dirty="0">
                  <a:latin typeface="MetaOT-Norm" panose="020B0504030101020102" pitchFamily="34" charset="77"/>
                </a:rPr>
                <a:t>Kamal, 17 Jahre, nach Deutschland geflüchtet – Schule am Schillerpark Berlin</a:t>
              </a:r>
            </a:p>
          </p:txBody>
        </p:sp>
        <p:pic>
          <p:nvPicPr>
            <p:cNvPr id="13" name="Grafik 12">
              <a:extLst>
                <a:ext uri="{FF2B5EF4-FFF2-40B4-BE49-F238E27FC236}">
                  <a16:creationId xmlns:a16="http://schemas.microsoft.com/office/drawing/2014/main" id="{09998807-8B8A-EFA4-E482-C3BC5C05DE4A}"/>
                </a:ext>
              </a:extLst>
            </p:cNvPr>
            <p:cNvPicPr>
              <a:picLocks noChangeAspect="1"/>
            </p:cNvPicPr>
            <p:nvPr/>
          </p:nvPicPr>
          <p:blipFill rotWithShape="1">
            <a:blip r:embed="rId5">
              <a:extLst>
                <a:ext uri="{28A0092B-C50C-407E-A947-70E740481C1C}">
                  <a14:useLocalDpi xmlns:a14="http://schemas.microsoft.com/office/drawing/2010/main" val="0"/>
                </a:ext>
              </a:extLst>
            </a:blip>
            <a:srcRect l="1970" r="1810"/>
            <a:stretch/>
          </p:blipFill>
          <p:spPr>
            <a:xfrm>
              <a:off x="832892" y="3453241"/>
              <a:ext cx="7800522" cy="2808287"/>
            </a:xfrm>
            <a:prstGeom prst="rect">
              <a:avLst/>
            </a:prstGeom>
          </p:spPr>
        </p:pic>
        <p:sp>
          <p:nvSpPr>
            <p:cNvPr id="14" name="Rahmen 13">
              <a:extLst>
                <a:ext uri="{FF2B5EF4-FFF2-40B4-BE49-F238E27FC236}">
                  <a16:creationId xmlns:a16="http://schemas.microsoft.com/office/drawing/2014/main" id="{106CD02D-28AF-6334-2E20-63D773B780BB}"/>
                </a:ext>
              </a:extLst>
            </p:cNvPr>
            <p:cNvSpPr/>
            <p:nvPr/>
          </p:nvSpPr>
          <p:spPr>
            <a:xfrm>
              <a:off x="766763" y="3453241"/>
              <a:ext cx="7929483" cy="2861825"/>
            </a:xfrm>
            <a:prstGeom prst="frame">
              <a:avLst>
                <a:gd name="adj1" fmla="val 53"/>
              </a:avLst>
            </a:prstGeom>
            <a:solidFill>
              <a:srgbClr val="7030A0"/>
            </a:solidFill>
            <a:ln>
              <a:solidFill>
                <a:srgbClr val="8A1F78"/>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de-DE" sz="4050">
                <a:solidFill>
                  <a:schemeClr val="tx1"/>
                </a:solidFill>
              </a:endParaRPr>
            </a:p>
          </p:txBody>
        </p:sp>
        <p:sp>
          <p:nvSpPr>
            <p:cNvPr id="15" name="Textfeld 14">
              <a:extLst>
                <a:ext uri="{FF2B5EF4-FFF2-40B4-BE49-F238E27FC236}">
                  <a16:creationId xmlns:a16="http://schemas.microsoft.com/office/drawing/2014/main" id="{AD28C6CD-BF3D-7E6A-DB98-A1A6EEE4A4D2}"/>
                </a:ext>
              </a:extLst>
            </p:cNvPr>
            <p:cNvSpPr txBox="1"/>
            <p:nvPr/>
          </p:nvSpPr>
          <p:spPr>
            <a:xfrm>
              <a:off x="7152362" y="3419605"/>
              <a:ext cx="123154" cy="477054"/>
            </a:xfrm>
            <a:prstGeom prst="rect">
              <a:avLst/>
            </a:prstGeom>
            <a:noFill/>
          </p:spPr>
          <p:txBody>
            <a:bodyPr wrap="none" rtlCol="0">
              <a:spAutoFit/>
            </a:bodyPr>
            <a:lstStyle/>
            <a:p>
              <a:endParaRPr lang="de-DE" sz="4050" dirty="0"/>
            </a:p>
          </p:txBody>
        </p:sp>
      </p:grpSp>
    </p:spTree>
    <p:extLst>
      <p:ext uri="{BB962C8B-B14F-4D97-AF65-F5344CB8AC3E}">
        <p14:creationId xmlns:p14="http://schemas.microsoft.com/office/powerpoint/2010/main" val="146485727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AAC54142-443F-9126-108B-278504127707}"/>
              </a:ext>
            </a:extLst>
          </p:cNvPr>
          <p:cNvSpPr/>
          <p:nvPr/>
        </p:nvSpPr>
        <p:spPr>
          <a:xfrm>
            <a:off x="0" y="-3952"/>
            <a:ext cx="13187462" cy="1710585"/>
          </a:xfrm>
          <a:prstGeom prst="rect">
            <a:avLst/>
          </a:prstGeom>
          <a:solidFill>
            <a:srgbClr val="009EDD"/>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2800">
              <a:solidFill>
                <a:schemeClr val="tx1"/>
              </a:solidFill>
            </a:endParaRPr>
          </a:p>
        </p:txBody>
      </p:sp>
      <p:pic>
        <p:nvPicPr>
          <p:cNvPr id="15" name="Grafik 14" descr="Ein Bild, das Gras, Person, draußen, klein enthält.&#10;&#10;Automatisch generierte Beschreibung">
            <a:extLst>
              <a:ext uri="{FF2B5EF4-FFF2-40B4-BE49-F238E27FC236}">
                <a16:creationId xmlns:a16="http://schemas.microsoft.com/office/drawing/2014/main" id="{BFF47F7A-8F50-8E48-BCD0-B2C25B3D6D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61926" y="-14995"/>
            <a:ext cx="5526074" cy="10287000"/>
          </a:xfrm>
          <a:prstGeom prst="rect">
            <a:avLst/>
          </a:prstGeom>
        </p:spPr>
      </p:pic>
      <p:sp>
        <p:nvSpPr>
          <p:cNvPr id="2" name="Titel 1">
            <a:extLst>
              <a:ext uri="{FF2B5EF4-FFF2-40B4-BE49-F238E27FC236}">
                <a16:creationId xmlns:a16="http://schemas.microsoft.com/office/drawing/2014/main" id="{42181DE6-5FC7-7548-9573-0B081023EC40}"/>
              </a:ext>
            </a:extLst>
          </p:cNvPr>
          <p:cNvSpPr>
            <a:spLocks noGrp="1"/>
          </p:cNvSpPr>
          <p:nvPr>
            <p:ph type="title"/>
          </p:nvPr>
        </p:nvSpPr>
        <p:spPr>
          <a:xfrm>
            <a:off x="876300" y="571412"/>
            <a:ext cx="6972300" cy="721416"/>
          </a:xfrm>
        </p:spPr>
        <p:txBody>
          <a:bodyPr/>
          <a:lstStyle/>
          <a:p>
            <a:r>
              <a:rPr lang="de-DE" dirty="0">
                <a:solidFill>
                  <a:schemeClr val="bg1"/>
                </a:solidFill>
                <a:latin typeface="MetaOT-Medi" panose="020B0504030101020102" pitchFamily="34" charset="77"/>
              </a:rPr>
              <a:t>Teilnahmeprozess</a:t>
            </a:r>
          </a:p>
        </p:txBody>
      </p:sp>
      <p:grpSp>
        <p:nvGrpSpPr>
          <p:cNvPr id="5" name="Gruppieren 4">
            <a:extLst>
              <a:ext uri="{FF2B5EF4-FFF2-40B4-BE49-F238E27FC236}">
                <a16:creationId xmlns:a16="http://schemas.microsoft.com/office/drawing/2014/main" id="{706E8A5C-D513-C655-342F-4739CD4D5FE4}"/>
              </a:ext>
            </a:extLst>
          </p:cNvPr>
          <p:cNvGrpSpPr/>
          <p:nvPr/>
        </p:nvGrpSpPr>
        <p:grpSpPr>
          <a:xfrm rot="589822">
            <a:off x="14956113" y="6155573"/>
            <a:ext cx="2951539" cy="1902212"/>
            <a:chOff x="7377546" y="1513097"/>
            <a:chExt cx="1507695" cy="1118721"/>
          </a:xfrm>
        </p:grpSpPr>
        <p:sp>
          <p:nvSpPr>
            <p:cNvPr id="9" name="Wolkenförmige Legende 8">
              <a:extLst>
                <a:ext uri="{FF2B5EF4-FFF2-40B4-BE49-F238E27FC236}">
                  <a16:creationId xmlns:a16="http://schemas.microsoft.com/office/drawing/2014/main" id="{CB867625-91BE-9865-EC3E-5165EEA59177}"/>
                </a:ext>
              </a:extLst>
            </p:cNvPr>
            <p:cNvSpPr/>
            <p:nvPr/>
          </p:nvSpPr>
          <p:spPr>
            <a:xfrm>
              <a:off x="7377546" y="1513097"/>
              <a:ext cx="1507695" cy="1118721"/>
            </a:xfrm>
            <a:prstGeom prst="cloudCallout">
              <a:avLst>
                <a:gd name="adj1" fmla="val -69248"/>
                <a:gd name="adj2" fmla="val -68097"/>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10" name="Textfeld 9">
              <a:extLst>
                <a:ext uri="{FF2B5EF4-FFF2-40B4-BE49-F238E27FC236}">
                  <a16:creationId xmlns:a16="http://schemas.microsoft.com/office/drawing/2014/main" id="{045ACE32-0340-D0D3-169C-D46042572141}"/>
                </a:ext>
              </a:extLst>
            </p:cNvPr>
            <p:cNvSpPr txBox="1"/>
            <p:nvPr/>
          </p:nvSpPr>
          <p:spPr>
            <a:xfrm>
              <a:off x="7473482" y="1818896"/>
              <a:ext cx="1149575" cy="543025"/>
            </a:xfrm>
            <a:prstGeom prst="rect">
              <a:avLst/>
            </a:prstGeom>
            <a:noFill/>
            <a:ln w="28575">
              <a:noFill/>
            </a:ln>
          </p:spPr>
          <p:txBody>
            <a:bodyPr wrap="square" rtlCol="0">
              <a:spAutoFit/>
            </a:bodyPr>
            <a:lstStyle/>
            <a:p>
              <a:pPr algn="ctr"/>
              <a:r>
                <a:rPr lang="de-DE" sz="1800">
                  <a:latin typeface="MetaOT-Medi" panose="020B0504030101020102" pitchFamily="34" charset="77"/>
                </a:rPr>
                <a:t>Was würde ich wirklich gerne können?</a:t>
              </a:r>
            </a:p>
          </p:txBody>
        </p:sp>
      </p:grpSp>
      <p:grpSp>
        <p:nvGrpSpPr>
          <p:cNvPr id="11" name="Gruppieren 10">
            <a:extLst>
              <a:ext uri="{FF2B5EF4-FFF2-40B4-BE49-F238E27FC236}">
                <a16:creationId xmlns:a16="http://schemas.microsoft.com/office/drawing/2014/main" id="{F5D39639-FB4D-6546-AFF8-7BE2E9226775}"/>
              </a:ext>
            </a:extLst>
          </p:cNvPr>
          <p:cNvGrpSpPr/>
          <p:nvPr/>
        </p:nvGrpSpPr>
        <p:grpSpPr>
          <a:xfrm>
            <a:off x="10039432" y="586295"/>
            <a:ext cx="3492483" cy="1933230"/>
            <a:chOff x="15849322" y="2744622"/>
            <a:chExt cx="2234836" cy="1886656"/>
          </a:xfrm>
        </p:grpSpPr>
        <p:sp>
          <p:nvSpPr>
            <p:cNvPr id="16" name="Wolkenförmige Legende 15">
              <a:extLst>
                <a:ext uri="{FF2B5EF4-FFF2-40B4-BE49-F238E27FC236}">
                  <a16:creationId xmlns:a16="http://schemas.microsoft.com/office/drawing/2014/main" id="{5348D7D4-8F44-7745-9831-8A75197C61DB}"/>
                </a:ext>
              </a:extLst>
            </p:cNvPr>
            <p:cNvSpPr/>
            <p:nvPr/>
          </p:nvSpPr>
          <p:spPr>
            <a:xfrm>
              <a:off x="15849322" y="2744622"/>
              <a:ext cx="2234836" cy="1660746"/>
            </a:xfrm>
            <a:prstGeom prst="cloudCallout">
              <a:avLst>
                <a:gd name="adj1" fmla="val 64775"/>
                <a:gd name="adj2" fmla="val 50100"/>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17" name="Textfeld 16">
              <a:extLst>
                <a:ext uri="{FF2B5EF4-FFF2-40B4-BE49-F238E27FC236}">
                  <a16:creationId xmlns:a16="http://schemas.microsoft.com/office/drawing/2014/main" id="{8C434BE7-BA28-BDFC-AE78-9096AB90CD39}"/>
                </a:ext>
              </a:extLst>
            </p:cNvPr>
            <p:cNvSpPr txBox="1"/>
            <p:nvPr/>
          </p:nvSpPr>
          <p:spPr>
            <a:xfrm>
              <a:off x="16068387" y="3153950"/>
              <a:ext cx="1795356" cy="1477328"/>
            </a:xfrm>
            <a:prstGeom prst="rect">
              <a:avLst/>
            </a:prstGeom>
            <a:noFill/>
            <a:ln>
              <a:noFill/>
            </a:ln>
          </p:spPr>
          <p:txBody>
            <a:bodyPr wrap="square" rtlCol="0">
              <a:spAutoFit/>
            </a:bodyPr>
            <a:lstStyle/>
            <a:p>
              <a:pPr algn="ctr"/>
              <a:r>
                <a:rPr lang="de-DE" sz="1800" dirty="0">
                  <a:latin typeface="MetaOT-Medi" panose="020B0504030101020102" pitchFamily="34" charset="77"/>
                </a:rPr>
                <a:t>Welche Themen sind mir wichtig? Was möchte ich bewirken?</a:t>
              </a:r>
            </a:p>
          </p:txBody>
        </p:sp>
      </p:grpSp>
      <p:grpSp>
        <p:nvGrpSpPr>
          <p:cNvPr id="18" name="Gruppieren 17">
            <a:extLst>
              <a:ext uri="{FF2B5EF4-FFF2-40B4-BE49-F238E27FC236}">
                <a16:creationId xmlns:a16="http://schemas.microsoft.com/office/drawing/2014/main" id="{6937592F-35D2-89D0-076C-E705EA5ADDC4}"/>
              </a:ext>
            </a:extLst>
          </p:cNvPr>
          <p:cNvGrpSpPr/>
          <p:nvPr/>
        </p:nvGrpSpPr>
        <p:grpSpPr>
          <a:xfrm>
            <a:off x="14238621" y="3550562"/>
            <a:ext cx="3923860" cy="1763153"/>
            <a:chOff x="13945420" y="5253590"/>
            <a:chExt cx="2615017" cy="2207910"/>
          </a:xfrm>
        </p:grpSpPr>
        <p:sp>
          <p:nvSpPr>
            <p:cNvPr id="19" name="Wolkenförmige Legende 18">
              <a:extLst>
                <a:ext uri="{FF2B5EF4-FFF2-40B4-BE49-F238E27FC236}">
                  <a16:creationId xmlns:a16="http://schemas.microsoft.com/office/drawing/2014/main" id="{5B306BD4-E350-1B1A-02E6-9653E4FFAD06}"/>
                </a:ext>
              </a:extLst>
            </p:cNvPr>
            <p:cNvSpPr/>
            <p:nvPr/>
          </p:nvSpPr>
          <p:spPr>
            <a:xfrm>
              <a:off x="13945420" y="5253590"/>
              <a:ext cx="2615017" cy="2131012"/>
            </a:xfrm>
            <a:prstGeom prst="cloudCallout">
              <a:avLst>
                <a:gd name="adj1" fmla="val 10324"/>
                <a:gd name="adj2" fmla="val -81808"/>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a:solidFill>
                  <a:schemeClr val="tx1"/>
                </a:solidFill>
                <a:latin typeface="MetaOT-Medi" panose="020B0504030101020102" pitchFamily="34" charset="77"/>
              </a:endParaRPr>
            </a:p>
          </p:txBody>
        </p:sp>
        <p:sp>
          <p:nvSpPr>
            <p:cNvPr id="20" name="Textfeld 19">
              <a:extLst>
                <a:ext uri="{FF2B5EF4-FFF2-40B4-BE49-F238E27FC236}">
                  <a16:creationId xmlns:a16="http://schemas.microsoft.com/office/drawing/2014/main" id="{A3EC69D4-4DCD-A79B-9CDD-461C689EEC46}"/>
                </a:ext>
              </a:extLst>
            </p:cNvPr>
            <p:cNvSpPr txBox="1"/>
            <p:nvPr/>
          </p:nvSpPr>
          <p:spPr>
            <a:xfrm>
              <a:off x="14329806" y="5707174"/>
              <a:ext cx="1692589" cy="1754326"/>
            </a:xfrm>
            <a:prstGeom prst="rect">
              <a:avLst/>
            </a:prstGeom>
            <a:noFill/>
            <a:ln w="28575">
              <a:noFill/>
            </a:ln>
          </p:spPr>
          <p:txBody>
            <a:bodyPr wrap="square" rtlCol="0">
              <a:spAutoFit/>
            </a:bodyPr>
            <a:lstStyle/>
            <a:p>
              <a:pPr algn="ctr"/>
              <a:r>
                <a:rPr lang="de-DE" sz="1800">
                  <a:latin typeface="MetaOT-Medi" panose="020B0504030101020102" pitchFamily="34" charset="77"/>
                </a:rPr>
                <a:t>Was ist mir in Bezug auf meine Fitness und Gesundheit wichtig?</a:t>
              </a:r>
            </a:p>
          </p:txBody>
        </p:sp>
      </p:grpSp>
      <p:sp>
        <p:nvSpPr>
          <p:cNvPr id="3" name="Rechteck 2">
            <a:extLst>
              <a:ext uri="{FF2B5EF4-FFF2-40B4-BE49-F238E27FC236}">
                <a16:creationId xmlns:a16="http://schemas.microsoft.com/office/drawing/2014/main" id="{E5AC23DC-4D28-DE2F-A80F-03DDD9B8D80C}"/>
              </a:ext>
            </a:extLst>
          </p:cNvPr>
          <p:cNvSpPr/>
          <p:nvPr/>
        </p:nvSpPr>
        <p:spPr>
          <a:xfrm>
            <a:off x="857029" y="2145580"/>
            <a:ext cx="10408734" cy="954107"/>
          </a:xfrm>
          <a:prstGeom prst="rect">
            <a:avLst/>
          </a:prstGeom>
        </p:spPr>
        <p:txBody>
          <a:bodyPr wrap="square">
            <a:spAutoFit/>
          </a:bodyPr>
          <a:lstStyle/>
          <a:p>
            <a:pPr fontAlgn="t">
              <a:spcBef>
                <a:spcPts val="600"/>
              </a:spcBef>
            </a:pPr>
            <a:r>
              <a:rPr lang="de-DE" sz="2800" dirty="0">
                <a:solidFill>
                  <a:srgbClr val="4A4A4A"/>
                </a:solidFill>
                <a:latin typeface="MetaOT-Norm" panose="020B0504030101020102" pitchFamily="34" charset="77"/>
              </a:rPr>
              <a:t>Teilnehmende gestalten ihr </a:t>
            </a:r>
            <a:r>
              <a:rPr lang="de-DE" sz="2800" b="1" dirty="0">
                <a:solidFill>
                  <a:srgbClr val="4A4A4A"/>
                </a:solidFill>
                <a:latin typeface="MetaOT-Norm" panose="020B0504030101020102" pitchFamily="34" charset="77"/>
              </a:rPr>
              <a:t>persönliches</a:t>
            </a:r>
            <a:r>
              <a:rPr lang="de-DE" sz="2800" dirty="0">
                <a:solidFill>
                  <a:srgbClr val="4A4A4A"/>
                </a:solidFill>
                <a:latin typeface="MetaOT-Norm" panose="020B0504030101020102" pitchFamily="34" charset="77"/>
              </a:rPr>
              <a:t> Award Programm, geleitet von ihren Träumen, Wünschen und Voraussetzungen.</a:t>
            </a:r>
          </a:p>
        </p:txBody>
      </p:sp>
      <p:sp>
        <p:nvSpPr>
          <p:cNvPr id="8" name="Rechteck 7">
            <a:extLst>
              <a:ext uri="{FF2B5EF4-FFF2-40B4-BE49-F238E27FC236}">
                <a16:creationId xmlns:a16="http://schemas.microsoft.com/office/drawing/2014/main" id="{7946054B-9CAB-4349-2AAB-0BC665758C49}"/>
              </a:ext>
            </a:extLst>
          </p:cNvPr>
          <p:cNvSpPr/>
          <p:nvPr/>
        </p:nvSpPr>
        <p:spPr>
          <a:xfrm>
            <a:off x="857029" y="3798081"/>
            <a:ext cx="10927589" cy="5601533"/>
          </a:xfrm>
          <a:prstGeom prst="rect">
            <a:avLst/>
          </a:prstGeom>
        </p:spPr>
        <p:txBody>
          <a:bodyPr wrap="square" lIns="91440" tIns="45720" rIns="91440" bIns="45720" anchor="t">
            <a:spAutoFit/>
          </a:bodyPr>
          <a:lstStyle/>
          <a:p>
            <a:pPr marL="514350" indent="-514350" fontAlgn="t">
              <a:spcBef>
                <a:spcPts val="600"/>
              </a:spcBef>
              <a:spcAft>
                <a:spcPts val="600"/>
              </a:spcAft>
              <a:buFont typeface="+mj-lt"/>
              <a:buAutoNum type="arabicPeriod"/>
            </a:pPr>
            <a:r>
              <a:rPr lang="de-DE" sz="2800" dirty="0">
                <a:solidFill>
                  <a:srgbClr val="4A4A4A"/>
                </a:solidFill>
                <a:latin typeface="MetaOT-Norm"/>
              </a:rPr>
              <a:t>Sie wählen in </a:t>
            </a:r>
            <a:r>
              <a:rPr lang="de-DE" sz="2800" b="1" dirty="0">
                <a:solidFill>
                  <a:srgbClr val="ED2351"/>
                </a:solidFill>
                <a:latin typeface="MetaOT-Norm"/>
              </a:rPr>
              <a:t>jedem </a:t>
            </a:r>
            <a:r>
              <a:rPr lang="de-DE" sz="2800" b="1" dirty="0">
                <a:solidFill>
                  <a:srgbClr val="FECF21"/>
                </a:solidFill>
                <a:latin typeface="MetaOT-Norm"/>
              </a:rPr>
              <a:t>Programmteil</a:t>
            </a:r>
            <a:r>
              <a:rPr lang="de-DE" sz="2800" b="1" dirty="0">
                <a:solidFill>
                  <a:srgbClr val="4A4A4A"/>
                </a:solidFill>
                <a:latin typeface="MetaOT-Norm"/>
              </a:rPr>
              <a:t> </a:t>
            </a:r>
            <a:r>
              <a:rPr lang="de-DE" sz="2800" b="1" dirty="0">
                <a:solidFill>
                  <a:srgbClr val="009EDD"/>
                </a:solidFill>
                <a:latin typeface="MetaOT-Norm"/>
              </a:rPr>
              <a:t>eine</a:t>
            </a:r>
            <a:r>
              <a:rPr lang="de-DE" sz="2800" dirty="0">
                <a:solidFill>
                  <a:srgbClr val="009EDD"/>
                </a:solidFill>
                <a:latin typeface="MetaOT-Norm"/>
              </a:rPr>
              <a:t> </a:t>
            </a:r>
            <a:r>
              <a:rPr lang="de-DE" sz="2800" b="1" dirty="0">
                <a:solidFill>
                  <a:srgbClr val="009EDD"/>
                </a:solidFill>
                <a:latin typeface="MetaOT-Norm"/>
              </a:rPr>
              <a:t>Aktivität</a:t>
            </a:r>
            <a:r>
              <a:rPr lang="de-DE" sz="2800" dirty="0">
                <a:solidFill>
                  <a:srgbClr val="009EDD"/>
                </a:solidFill>
                <a:latin typeface="MetaOT-Norm"/>
              </a:rPr>
              <a:t> </a:t>
            </a:r>
            <a:r>
              <a:rPr lang="de-DE" sz="2800" dirty="0">
                <a:solidFill>
                  <a:srgbClr val="4A4A4A"/>
                </a:solidFill>
                <a:latin typeface="MetaOT-Norm"/>
              </a:rPr>
              <a:t>und formulieren ein persönliches, herausforderndes </a:t>
            </a:r>
            <a:r>
              <a:rPr lang="de-DE" sz="2800" dirty="0">
                <a:solidFill>
                  <a:srgbClr val="4A4A4A"/>
                </a:solidFill>
                <a:latin typeface="MetaOT-Medi"/>
              </a:rPr>
              <a:t>Ziel, das sie erreichen möchten.</a:t>
            </a:r>
          </a:p>
          <a:p>
            <a:pPr marL="514350" indent="-514350" fontAlgn="t">
              <a:spcBef>
                <a:spcPts val="600"/>
              </a:spcBef>
              <a:spcAft>
                <a:spcPts val="600"/>
              </a:spcAft>
              <a:buFont typeface="+mj-lt"/>
              <a:buAutoNum type="arabicPeriod"/>
            </a:pPr>
            <a:r>
              <a:rPr lang="de-DE" sz="2800" dirty="0">
                <a:solidFill>
                  <a:srgbClr val="4A4A4A"/>
                </a:solidFill>
                <a:latin typeface="MetaOT-Norm"/>
              </a:rPr>
              <a:t>Sie suchen sich </a:t>
            </a:r>
            <a:r>
              <a:rPr lang="de-DE" sz="2800" b="1" dirty="0">
                <a:solidFill>
                  <a:srgbClr val="4A4A4A"/>
                </a:solidFill>
                <a:latin typeface="MetaOT-Norm"/>
              </a:rPr>
              <a:t>Gutachtende</a:t>
            </a:r>
            <a:r>
              <a:rPr lang="de-DE" sz="2800" dirty="0">
                <a:solidFill>
                  <a:srgbClr val="4A4A4A"/>
                </a:solidFill>
                <a:latin typeface="MetaOT-Norm"/>
              </a:rPr>
              <a:t> für jede Aktivität.</a:t>
            </a:r>
          </a:p>
          <a:p>
            <a:pPr marL="514350" indent="-514350" fontAlgn="t">
              <a:spcBef>
                <a:spcPts val="600"/>
              </a:spcBef>
              <a:spcAft>
                <a:spcPts val="600"/>
              </a:spcAft>
              <a:buFont typeface="+mj-lt"/>
              <a:buAutoNum type="arabicPeriod"/>
            </a:pPr>
            <a:r>
              <a:rPr lang="de-DE" sz="2800" dirty="0">
                <a:solidFill>
                  <a:srgbClr val="4A4A4A"/>
                </a:solidFill>
                <a:latin typeface="MetaOT-Norm"/>
              </a:rPr>
              <a:t>Sie führen </a:t>
            </a:r>
            <a:r>
              <a:rPr lang="de-DE" sz="2800" dirty="0">
                <a:solidFill>
                  <a:srgbClr val="4A4A4A"/>
                </a:solidFill>
                <a:latin typeface="MetaOT-Medi"/>
              </a:rPr>
              <a:t>jede Aktivität mindestens 1h/Woche in ihrer Freizeit</a:t>
            </a:r>
            <a:r>
              <a:rPr lang="de-DE" sz="2800" b="1" dirty="0">
                <a:solidFill>
                  <a:srgbClr val="4A4A4A"/>
                </a:solidFill>
                <a:latin typeface="MetaOT-Norm"/>
              </a:rPr>
              <a:t> </a:t>
            </a:r>
            <a:r>
              <a:rPr lang="de-DE" sz="2800" dirty="0">
                <a:solidFill>
                  <a:srgbClr val="4A4A4A"/>
                </a:solidFill>
                <a:latin typeface="MetaOT-Norm"/>
              </a:rPr>
              <a:t>durch und loggen ihre Fortschritte im Online </a:t>
            </a:r>
            <a:r>
              <a:rPr lang="de-DE" sz="2800" dirty="0" err="1">
                <a:solidFill>
                  <a:srgbClr val="4A4A4A"/>
                </a:solidFill>
                <a:latin typeface="MetaOT-Norm"/>
              </a:rPr>
              <a:t>Record</a:t>
            </a:r>
            <a:r>
              <a:rPr lang="de-DE" sz="2800" dirty="0">
                <a:solidFill>
                  <a:srgbClr val="4A4A4A"/>
                </a:solidFill>
                <a:latin typeface="MetaOT-Norm"/>
              </a:rPr>
              <a:t> Book (App).</a:t>
            </a:r>
          </a:p>
          <a:p>
            <a:pPr marL="514350" indent="-514350" fontAlgn="t">
              <a:spcBef>
                <a:spcPts val="600"/>
              </a:spcBef>
              <a:spcAft>
                <a:spcPts val="600"/>
              </a:spcAft>
              <a:buFont typeface="+mj-lt"/>
              <a:buAutoNum type="arabicPeriod"/>
            </a:pPr>
            <a:r>
              <a:rPr lang="de-DE" sz="2800" dirty="0">
                <a:solidFill>
                  <a:srgbClr val="4A4A4A"/>
                </a:solidFill>
                <a:latin typeface="MetaOT-Norm"/>
              </a:rPr>
              <a:t>Ihr </a:t>
            </a:r>
            <a:r>
              <a:rPr lang="de-DE" sz="2800" b="1" dirty="0">
                <a:solidFill>
                  <a:srgbClr val="4A4A4A"/>
                </a:solidFill>
                <a:latin typeface="MetaOT-Norm"/>
              </a:rPr>
              <a:t>erfolgreicher Abschluss aller Programmbereiche</a:t>
            </a:r>
            <a:r>
              <a:rPr lang="de-DE" sz="2800" dirty="0">
                <a:solidFill>
                  <a:srgbClr val="4A4A4A"/>
                </a:solidFill>
                <a:latin typeface="MetaOT-Norm"/>
              </a:rPr>
              <a:t> wird bestätigt (vom Award Leader).</a:t>
            </a:r>
          </a:p>
          <a:p>
            <a:pPr marL="514350" indent="-514350" fontAlgn="t">
              <a:spcBef>
                <a:spcPts val="600"/>
              </a:spcBef>
              <a:spcAft>
                <a:spcPts val="600"/>
              </a:spcAft>
              <a:buFont typeface="+mj-lt"/>
              <a:buAutoNum type="arabicPeriod"/>
            </a:pPr>
            <a:r>
              <a:rPr lang="de-DE" sz="2800" dirty="0">
                <a:solidFill>
                  <a:srgbClr val="4A4A4A"/>
                </a:solidFill>
                <a:latin typeface="MetaOT-Norm"/>
              </a:rPr>
              <a:t>Die Teilnehmenden erhalten eine </a:t>
            </a:r>
            <a:r>
              <a:rPr lang="de-DE" sz="2800" dirty="0">
                <a:solidFill>
                  <a:srgbClr val="4A4A4A"/>
                </a:solidFill>
                <a:latin typeface="MetaOT-Medi"/>
              </a:rPr>
              <a:t>international renommierte Auszeichnung im Rahmen einer wertschätzenden Feier.</a:t>
            </a:r>
          </a:p>
          <a:p>
            <a:pPr marL="514350" indent="-514350" fontAlgn="t">
              <a:spcBef>
                <a:spcPts val="600"/>
              </a:spcBef>
              <a:buFont typeface="Wingdings" pitchFamily="2" charset="2"/>
              <a:buChar char="ü"/>
            </a:pPr>
            <a:endParaRPr lang="de-DE" sz="2800" dirty="0">
              <a:solidFill>
                <a:srgbClr val="4A4A4A"/>
              </a:solidFill>
              <a:latin typeface="MetaOT-Norm" panose="020B0504030101020102" pitchFamily="34" charset="77"/>
            </a:endParaRPr>
          </a:p>
        </p:txBody>
      </p:sp>
      <p:pic>
        <p:nvPicPr>
          <p:cNvPr id="14" name="Grafik 13">
            <a:extLst>
              <a:ext uri="{FF2B5EF4-FFF2-40B4-BE49-F238E27FC236}">
                <a16:creationId xmlns:a16="http://schemas.microsoft.com/office/drawing/2014/main" id="{84AF298D-815E-D6C8-7BC1-4E03C65F1C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31368">
            <a:off x="11534200" y="5937230"/>
            <a:ext cx="2532089" cy="3706169"/>
          </a:xfrm>
          <a:prstGeom prst="rect">
            <a:avLst/>
          </a:prstGeom>
          <a:ln>
            <a:solidFill>
              <a:schemeClr val="tx1"/>
            </a:solidFill>
          </a:ln>
        </p:spPr>
      </p:pic>
    </p:spTree>
    <p:extLst>
      <p:ext uri="{BB962C8B-B14F-4D97-AF65-F5344CB8AC3E}">
        <p14:creationId xmlns:p14="http://schemas.microsoft.com/office/powerpoint/2010/main" val="21351262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181DE6-5FC7-7548-9573-0B081023EC40}"/>
              </a:ext>
            </a:extLst>
          </p:cNvPr>
          <p:cNvSpPr>
            <a:spLocks noGrp="1"/>
          </p:cNvSpPr>
          <p:nvPr>
            <p:ph type="title"/>
          </p:nvPr>
        </p:nvSpPr>
        <p:spPr>
          <a:xfrm>
            <a:off x="876300" y="571412"/>
            <a:ext cx="10788478" cy="721416"/>
          </a:xfrm>
        </p:spPr>
        <p:txBody>
          <a:bodyPr/>
          <a:lstStyle/>
          <a:p>
            <a:r>
              <a:rPr lang="de-DE" b="1" dirty="0">
                <a:latin typeface="MetaOT-Bold" panose="020B0504030101020102" pitchFamily="34" charset="77"/>
              </a:rPr>
              <a:t>Beispiele für Aktivitäten</a:t>
            </a:r>
          </a:p>
        </p:txBody>
      </p:sp>
      <p:sp>
        <p:nvSpPr>
          <p:cNvPr id="21" name="Textfeld 20">
            <a:extLst>
              <a:ext uri="{FF2B5EF4-FFF2-40B4-BE49-F238E27FC236}">
                <a16:creationId xmlns:a16="http://schemas.microsoft.com/office/drawing/2014/main" id="{0FE6A578-B634-0FC1-DE42-EA2FBC7E1612}"/>
              </a:ext>
            </a:extLst>
          </p:cNvPr>
          <p:cNvSpPr txBox="1"/>
          <p:nvPr/>
        </p:nvSpPr>
        <p:spPr>
          <a:xfrm>
            <a:off x="16256000" y="9245600"/>
            <a:ext cx="971741" cy="400110"/>
          </a:xfrm>
          <a:prstGeom prst="rect">
            <a:avLst/>
          </a:prstGeom>
          <a:noFill/>
        </p:spPr>
        <p:txBody>
          <a:bodyPr wrap="none" rtlCol="0">
            <a:spAutoFit/>
          </a:bodyPr>
          <a:lstStyle/>
          <a:p>
            <a:pPr algn="l"/>
            <a:r>
              <a:rPr lang="de-DE" sz="2000" b="1">
                <a:solidFill>
                  <a:schemeClr val="bg1"/>
                </a:solidFill>
                <a:latin typeface="Montserrat" pitchFamily="2" charset="77"/>
              </a:rPr>
              <a:t>smart</a:t>
            </a:r>
          </a:p>
        </p:txBody>
      </p:sp>
      <p:pic>
        <p:nvPicPr>
          <p:cNvPr id="83" name="Grafik 82" descr="Ein Bild, das Klebezettel enthält.&#10;&#10;Automatisch generierte Beschreibung">
            <a:extLst>
              <a:ext uri="{FF2B5EF4-FFF2-40B4-BE49-F238E27FC236}">
                <a16:creationId xmlns:a16="http://schemas.microsoft.com/office/drawing/2014/main" id="{766B40A4-33CB-A82D-BB26-B40FED1AD2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300" y="1476655"/>
            <a:ext cx="15582900" cy="8459931"/>
          </a:xfrm>
          <a:prstGeom prst="rect">
            <a:avLst/>
          </a:prstGeom>
        </p:spPr>
      </p:pic>
    </p:spTree>
    <p:extLst>
      <p:ext uri="{BB962C8B-B14F-4D97-AF65-F5344CB8AC3E}">
        <p14:creationId xmlns:p14="http://schemas.microsoft.com/office/powerpoint/2010/main" val="22517793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181DE6-5FC7-7548-9573-0B081023EC40}"/>
              </a:ext>
            </a:extLst>
          </p:cNvPr>
          <p:cNvSpPr>
            <a:spLocks noGrp="1"/>
          </p:cNvSpPr>
          <p:nvPr>
            <p:ph type="title"/>
          </p:nvPr>
        </p:nvSpPr>
        <p:spPr>
          <a:xfrm>
            <a:off x="908384" y="647700"/>
            <a:ext cx="9258300" cy="721416"/>
          </a:xfrm>
        </p:spPr>
        <p:txBody>
          <a:bodyPr/>
          <a:lstStyle/>
          <a:p>
            <a:r>
              <a:rPr lang="de-DE" b="1" dirty="0">
                <a:latin typeface="MetaOT-Bold" panose="020B0504030101020102" pitchFamily="34" charset="77"/>
              </a:rPr>
              <a:t>Ein persönliches Duke Programm </a:t>
            </a:r>
          </a:p>
        </p:txBody>
      </p:sp>
      <p:grpSp>
        <p:nvGrpSpPr>
          <p:cNvPr id="12" name="Gruppieren 11">
            <a:extLst>
              <a:ext uri="{FF2B5EF4-FFF2-40B4-BE49-F238E27FC236}">
                <a16:creationId xmlns:a16="http://schemas.microsoft.com/office/drawing/2014/main" id="{320329D7-3A69-4DAD-2068-93E6F777E8F4}"/>
              </a:ext>
            </a:extLst>
          </p:cNvPr>
          <p:cNvGrpSpPr/>
          <p:nvPr/>
        </p:nvGrpSpPr>
        <p:grpSpPr>
          <a:xfrm>
            <a:off x="10656742" y="-190500"/>
            <a:ext cx="7631258" cy="12326115"/>
            <a:chOff x="10668774" y="-203320"/>
            <a:chExt cx="7631258" cy="12326115"/>
          </a:xfrm>
        </p:grpSpPr>
        <p:pic>
          <p:nvPicPr>
            <p:cNvPr id="11" name="Grafik 10" descr="Ein Bild, das Kleidung, Im Haus, Person, Wand enthält.&#10;&#10;Automatisch generierte Beschreibung">
              <a:extLst>
                <a:ext uri="{FF2B5EF4-FFF2-40B4-BE49-F238E27FC236}">
                  <a16:creationId xmlns:a16="http://schemas.microsoft.com/office/drawing/2014/main" id="{E626AFD0-1899-194B-709A-305ACAC0D7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775" y="6399352"/>
              <a:ext cx="7631257" cy="5723443"/>
            </a:xfrm>
            <a:prstGeom prst="rect">
              <a:avLst/>
            </a:prstGeom>
          </p:spPr>
        </p:pic>
        <p:pic>
          <p:nvPicPr>
            <p:cNvPr id="20" name="Grafik 19">
              <a:extLst>
                <a:ext uri="{FF2B5EF4-FFF2-40B4-BE49-F238E27FC236}">
                  <a16:creationId xmlns:a16="http://schemas.microsoft.com/office/drawing/2014/main" id="{564B7188-294F-BEE0-37EA-E60AC7C9223F}"/>
                </a:ext>
              </a:extLst>
            </p:cNvPr>
            <p:cNvPicPr>
              <a:picLocks noChangeAspect="1"/>
            </p:cNvPicPr>
            <p:nvPr/>
          </p:nvPicPr>
          <p:blipFill>
            <a:blip r:embed="rId3"/>
            <a:srcRect t="28084" r="13665" b="1"/>
            <a:stretch/>
          </p:blipFill>
          <p:spPr>
            <a:xfrm>
              <a:off x="10668774" y="2642876"/>
              <a:ext cx="7631257" cy="4067334"/>
            </a:xfrm>
            <a:prstGeom prst="rect">
              <a:avLst/>
            </a:prstGeom>
          </p:spPr>
        </p:pic>
        <p:pic>
          <p:nvPicPr>
            <p:cNvPr id="18" name="Grafik 17">
              <a:extLst>
                <a:ext uri="{FF2B5EF4-FFF2-40B4-BE49-F238E27FC236}">
                  <a16:creationId xmlns:a16="http://schemas.microsoft.com/office/drawing/2014/main" id="{B16341EE-E156-711C-DF8B-6EB130916BC2}"/>
                </a:ext>
              </a:extLst>
            </p:cNvPr>
            <p:cNvPicPr>
              <a:picLocks noChangeAspect="1"/>
            </p:cNvPicPr>
            <p:nvPr/>
          </p:nvPicPr>
          <p:blipFill>
            <a:blip r:embed="rId4"/>
            <a:stretch>
              <a:fillRect/>
            </a:stretch>
          </p:blipFill>
          <p:spPr>
            <a:xfrm>
              <a:off x="10668775" y="-203320"/>
              <a:ext cx="7631257" cy="3754471"/>
            </a:xfrm>
            <a:prstGeom prst="rect">
              <a:avLst/>
            </a:prstGeom>
          </p:spPr>
        </p:pic>
      </p:grpSp>
      <p:pic>
        <p:nvPicPr>
          <p:cNvPr id="15" name="Grafik 14">
            <a:extLst>
              <a:ext uri="{FF2B5EF4-FFF2-40B4-BE49-F238E27FC236}">
                <a16:creationId xmlns:a16="http://schemas.microsoft.com/office/drawing/2014/main" id="{DF4152EE-5E0D-1730-CAA8-72F6F4381F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4826" y="1943100"/>
            <a:ext cx="11590417" cy="7696200"/>
          </a:xfrm>
          <a:prstGeom prst="rect">
            <a:avLst/>
          </a:prstGeom>
        </p:spPr>
      </p:pic>
    </p:spTree>
    <p:extLst>
      <p:ext uri="{BB962C8B-B14F-4D97-AF65-F5344CB8AC3E}">
        <p14:creationId xmlns:p14="http://schemas.microsoft.com/office/powerpoint/2010/main" val="57757292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67525AB0-141A-694F-AD23-4F8109388802}"/>
              </a:ext>
            </a:extLst>
          </p:cNvPr>
          <p:cNvSpPr/>
          <p:nvPr/>
        </p:nvSpPr>
        <p:spPr>
          <a:xfrm>
            <a:off x="0" y="3"/>
            <a:ext cx="6858000" cy="10286997"/>
          </a:xfrm>
          <a:prstGeom prst="rect">
            <a:avLst/>
          </a:prstGeom>
          <a:solidFill>
            <a:srgbClr val="009EDD"/>
          </a:solidFill>
          <a:ln w="635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2800">
              <a:solidFill>
                <a:schemeClr val="tx1"/>
              </a:solidFill>
            </a:endParaRPr>
          </a:p>
        </p:txBody>
      </p:sp>
      <p:sp>
        <p:nvSpPr>
          <p:cNvPr id="4" name="Titel 3">
            <a:extLst>
              <a:ext uri="{FF2B5EF4-FFF2-40B4-BE49-F238E27FC236}">
                <a16:creationId xmlns:a16="http://schemas.microsoft.com/office/drawing/2014/main" id="{665CF3AA-69D5-3141-8342-14DB0618AA35}"/>
              </a:ext>
            </a:extLst>
          </p:cNvPr>
          <p:cNvSpPr>
            <a:spLocks noGrp="1"/>
          </p:cNvSpPr>
          <p:nvPr>
            <p:ph type="title"/>
          </p:nvPr>
        </p:nvSpPr>
        <p:spPr>
          <a:xfrm>
            <a:off x="876299" y="571412"/>
            <a:ext cx="5143501" cy="721416"/>
          </a:xfrm>
        </p:spPr>
        <p:txBody>
          <a:bodyPr/>
          <a:lstStyle/>
          <a:p>
            <a:r>
              <a:rPr lang="de-DE">
                <a:solidFill>
                  <a:schemeClr val="bg1"/>
                </a:solidFill>
                <a:latin typeface="MetaOT-Medi" panose="020B0504030101020102" pitchFamily="34" charset="77"/>
              </a:rPr>
              <a:t>Smarte Ziele</a:t>
            </a:r>
          </a:p>
        </p:txBody>
      </p:sp>
      <p:sp>
        <p:nvSpPr>
          <p:cNvPr id="2" name="Rechteck 1">
            <a:extLst>
              <a:ext uri="{FF2B5EF4-FFF2-40B4-BE49-F238E27FC236}">
                <a16:creationId xmlns:a16="http://schemas.microsoft.com/office/drawing/2014/main" id="{A19949A7-ADF6-A4E6-69E2-744EC0BA59C9}"/>
              </a:ext>
            </a:extLst>
          </p:cNvPr>
          <p:cNvSpPr/>
          <p:nvPr/>
        </p:nvSpPr>
        <p:spPr>
          <a:xfrm>
            <a:off x="7734298" y="734600"/>
            <a:ext cx="9144000" cy="6247864"/>
          </a:xfrm>
          <a:prstGeom prst="rect">
            <a:avLst/>
          </a:prstGeom>
        </p:spPr>
        <p:txBody>
          <a:bodyPr>
            <a:spAutoFit/>
          </a:bodyPr>
          <a:lstStyle/>
          <a:p>
            <a:r>
              <a:rPr lang="de-DE" sz="2000" b="1" dirty="0">
                <a:solidFill>
                  <a:srgbClr val="00321D"/>
                </a:solidFill>
                <a:latin typeface="MetaOT-Norm" panose="020B0504030101020102" pitchFamily="34" charset="77"/>
              </a:rPr>
              <a:t>Fünf Attribute eines smarten Ziels:</a:t>
            </a:r>
          </a:p>
          <a:p>
            <a:endParaRPr lang="de-DE" sz="2000" dirty="0">
              <a:solidFill>
                <a:srgbClr val="00321D"/>
              </a:solidFill>
              <a:latin typeface="MetaOT-Norm" panose="020B0504030101020102" pitchFamily="34" charset="77"/>
            </a:endParaRPr>
          </a:p>
          <a:p>
            <a:r>
              <a:rPr lang="de-DE" sz="2000" dirty="0">
                <a:solidFill>
                  <a:srgbClr val="00321D"/>
                </a:solidFill>
                <a:latin typeface="MetaOT-Norm" panose="020B0504030101020102" pitchFamily="34" charset="77"/>
              </a:rPr>
              <a:t>Die SMART-Methode regt dazu an, die Ziele auf fünf Attribute zu testen. Nur Ziele, die alle fünf Tests bestehen, gelten als smarte Ziele.</a:t>
            </a:r>
            <a:br>
              <a:rPr lang="de-DE" sz="2000" dirty="0">
                <a:solidFill>
                  <a:srgbClr val="00321D"/>
                </a:solidFill>
                <a:latin typeface="MetaOT-Norm" panose="020B0504030101020102" pitchFamily="34" charset="77"/>
              </a:rPr>
            </a:br>
            <a:br>
              <a:rPr lang="de-DE" sz="2000" dirty="0">
                <a:solidFill>
                  <a:srgbClr val="00321D"/>
                </a:solidFill>
                <a:latin typeface="MetaOT-Norm" panose="020B0504030101020102" pitchFamily="34" charset="77"/>
              </a:rPr>
            </a:br>
            <a:r>
              <a:rPr lang="de-DE" sz="2000" b="1" dirty="0">
                <a:solidFill>
                  <a:srgbClr val="00321D"/>
                </a:solidFill>
                <a:latin typeface="MetaOT-Norm" panose="020B0504030101020102" pitchFamily="34" charset="77"/>
              </a:rPr>
              <a:t>S = Spezifisch</a:t>
            </a:r>
            <a:br>
              <a:rPr lang="de-DE" sz="2000" dirty="0">
                <a:solidFill>
                  <a:srgbClr val="00321D"/>
                </a:solidFill>
                <a:latin typeface="MetaOT-Norm" panose="020B0504030101020102" pitchFamily="34" charset="77"/>
              </a:rPr>
            </a:br>
            <a:r>
              <a:rPr lang="de-DE" sz="2000" dirty="0">
                <a:solidFill>
                  <a:srgbClr val="00321D"/>
                </a:solidFill>
                <a:latin typeface="MetaOT-Norm" panose="020B0504030101020102" pitchFamily="34" charset="77"/>
              </a:rPr>
              <a:t>Ist das Ziel so konkret und spezifisch wie nur möglich formuliert?</a:t>
            </a:r>
            <a:br>
              <a:rPr lang="de-DE" sz="2000" dirty="0">
                <a:solidFill>
                  <a:srgbClr val="00321D"/>
                </a:solidFill>
                <a:latin typeface="MetaOT-Norm" panose="020B0504030101020102" pitchFamily="34" charset="77"/>
              </a:rPr>
            </a:br>
            <a:br>
              <a:rPr lang="de-DE" sz="2000" dirty="0">
                <a:solidFill>
                  <a:srgbClr val="00321D"/>
                </a:solidFill>
                <a:latin typeface="MetaOT-Norm" panose="020B0504030101020102" pitchFamily="34" charset="77"/>
              </a:rPr>
            </a:br>
            <a:r>
              <a:rPr lang="de-DE" sz="2000" b="1" dirty="0">
                <a:solidFill>
                  <a:srgbClr val="00321D"/>
                </a:solidFill>
                <a:latin typeface="MetaOT-Norm" panose="020B0504030101020102" pitchFamily="34" charset="77"/>
              </a:rPr>
              <a:t>M = Messbar</a:t>
            </a:r>
            <a:br>
              <a:rPr lang="de-DE" sz="2000" dirty="0">
                <a:solidFill>
                  <a:srgbClr val="00321D"/>
                </a:solidFill>
                <a:latin typeface="MetaOT-Norm" panose="020B0504030101020102" pitchFamily="34" charset="77"/>
              </a:rPr>
            </a:br>
            <a:r>
              <a:rPr lang="de-DE" sz="2000" dirty="0">
                <a:solidFill>
                  <a:srgbClr val="00321D"/>
                </a:solidFill>
                <a:latin typeface="MetaOT-Norm" panose="020B0504030101020102" pitchFamily="34" charset="77"/>
              </a:rPr>
              <a:t>Beinhaltet das Ziel qualitative oder quantitative Messgrößen?</a:t>
            </a:r>
            <a:br>
              <a:rPr lang="de-DE" sz="2000" dirty="0">
                <a:solidFill>
                  <a:srgbClr val="00321D"/>
                </a:solidFill>
                <a:latin typeface="MetaOT-Norm" panose="020B0504030101020102" pitchFamily="34" charset="77"/>
              </a:rPr>
            </a:br>
            <a:br>
              <a:rPr lang="de-DE" sz="2000" dirty="0">
                <a:solidFill>
                  <a:srgbClr val="00321D"/>
                </a:solidFill>
                <a:latin typeface="MetaOT-Norm" panose="020B0504030101020102" pitchFamily="34" charset="77"/>
              </a:rPr>
            </a:br>
            <a:r>
              <a:rPr lang="de-DE" sz="2000" b="1" dirty="0">
                <a:solidFill>
                  <a:srgbClr val="00321D"/>
                </a:solidFill>
                <a:latin typeface="MetaOT-Norm" panose="020B0504030101020102" pitchFamily="34" charset="77"/>
              </a:rPr>
              <a:t>A = Attraktiv</a:t>
            </a:r>
            <a:br>
              <a:rPr lang="de-DE" sz="2000" dirty="0">
                <a:solidFill>
                  <a:srgbClr val="00321D"/>
                </a:solidFill>
                <a:latin typeface="MetaOT-Norm" panose="020B0504030101020102" pitchFamily="34" charset="77"/>
              </a:rPr>
            </a:br>
            <a:r>
              <a:rPr lang="de-DE" sz="2000" dirty="0">
                <a:solidFill>
                  <a:srgbClr val="00321D"/>
                </a:solidFill>
                <a:latin typeface="MetaOT-Norm" panose="020B0504030101020102" pitchFamily="34" charset="77"/>
              </a:rPr>
              <a:t>Ist das Ziel so formuliert, dass eine intrinsische Motivation entsteht, es auch zu erreichen?</a:t>
            </a:r>
            <a:br>
              <a:rPr lang="de-DE" sz="2000" dirty="0">
                <a:solidFill>
                  <a:srgbClr val="00321D"/>
                </a:solidFill>
                <a:latin typeface="MetaOT-Norm" panose="020B0504030101020102" pitchFamily="34" charset="77"/>
              </a:rPr>
            </a:br>
            <a:br>
              <a:rPr lang="de-DE" sz="2000" dirty="0">
                <a:solidFill>
                  <a:srgbClr val="00321D"/>
                </a:solidFill>
                <a:latin typeface="MetaOT-Norm" panose="020B0504030101020102" pitchFamily="34" charset="77"/>
              </a:rPr>
            </a:br>
            <a:r>
              <a:rPr lang="de-DE" sz="2000" b="1" dirty="0">
                <a:solidFill>
                  <a:srgbClr val="00321D"/>
                </a:solidFill>
                <a:latin typeface="MetaOT-Norm" panose="020B0504030101020102" pitchFamily="34" charset="77"/>
              </a:rPr>
              <a:t>R = Realistisch</a:t>
            </a:r>
            <a:br>
              <a:rPr lang="de-DE" sz="2000" dirty="0">
                <a:solidFill>
                  <a:srgbClr val="00321D"/>
                </a:solidFill>
                <a:latin typeface="MetaOT-Norm" panose="020B0504030101020102" pitchFamily="34" charset="77"/>
              </a:rPr>
            </a:br>
            <a:r>
              <a:rPr lang="de-DE" sz="2000" dirty="0">
                <a:solidFill>
                  <a:srgbClr val="00321D"/>
                </a:solidFill>
                <a:latin typeface="MetaOT-Norm" panose="020B0504030101020102" pitchFamily="34" charset="77"/>
              </a:rPr>
              <a:t>Ist das Ziel erreichbar?</a:t>
            </a:r>
            <a:br>
              <a:rPr lang="de-DE" sz="2000" dirty="0">
                <a:solidFill>
                  <a:srgbClr val="00321D"/>
                </a:solidFill>
                <a:latin typeface="MetaOT-Norm" panose="020B0504030101020102" pitchFamily="34" charset="77"/>
              </a:rPr>
            </a:br>
            <a:br>
              <a:rPr lang="de-DE" sz="2000" dirty="0">
                <a:solidFill>
                  <a:srgbClr val="00321D"/>
                </a:solidFill>
                <a:latin typeface="MetaOT-Norm" panose="020B0504030101020102" pitchFamily="34" charset="77"/>
              </a:rPr>
            </a:br>
            <a:r>
              <a:rPr lang="de-DE" sz="2000" b="1" dirty="0">
                <a:solidFill>
                  <a:srgbClr val="00321D"/>
                </a:solidFill>
                <a:latin typeface="MetaOT-Norm" panose="020B0504030101020102" pitchFamily="34" charset="77"/>
              </a:rPr>
              <a:t>T = Terminiert</a:t>
            </a:r>
            <a:br>
              <a:rPr lang="de-DE" sz="2000" dirty="0">
                <a:solidFill>
                  <a:srgbClr val="00321D"/>
                </a:solidFill>
                <a:latin typeface="MetaOT-Norm" panose="020B0504030101020102" pitchFamily="34" charset="77"/>
              </a:rPr>
            </a:br>
            <a:r>
              <a:rPr lang="de-DE" sz="2000" dirty="0">
                <a:solidFill>
                  <a:srgbClr val="00321D"/>
                </a:solidFill>
                <a:latin typeface="MetaOT-Norm" panose="020B0504030101020102" pitchFamily="34" charset="77"/>
              </a:rPr>
              <a:t>Wird in der Formulierung klar, bis wann das Ziel erreicht werden soll?</a:t>
            </a:r>
          </a:p>
        </p:txBody>
      </p:sp>
      <p:sp>
        <p:nvSpPr>
          <p:cNvPr id="6" name="Rechteck 5">
            <a:extLst>
              <a:ext uri="{FF2B5EF4-FFF2-40B4-BE49-F238E27FC236}">
                <a16:creationId xmlns:a16="http://schemas.microsoft.com/office/drawing/2014/main" id="{B4480317-0BF7-F751-5D86-853A4702AA8A}"/>
              </a:ext>
            </a:extLst>
          </p:cNvPr>
          <p:cNvSpPr/>
          <p:nvPr/>
        </p:nvSpPr>
        <p:spPr>
          <a:xfrm>
            <a:off x="7708898" y="7429500"/>
            <a:ext cx="9144000" cy="1323439"/>
          </a:xfrm>
          <a:prstGeom prst="rect">
            <a:avLst/>
          </a:prstGeom>
        </p:spPr>
        <p:txBody>
          <a:bodyPr>
            <a:spAutoFit/>
          </a:bodyPr>
          <a:lstStyle/>
          <a:p>
            <a:r>
              <a:rPr lang="de-DE" sz="2000" dirty="0">
                <a:solidFill>
                  <a:srgbClr val="00321D"/>
                </a:solidFill>
                <a:latin typeface="MetaOT-Norm" panose="020B0504030101020102" pitchFamily="34" charset="77"/>
              </a:rPr>
              <a:t>Beispiel für ein SMARTEs Ziel im Bereich Engagement: </a:t>
            </a:r>
          </a:p>
          <a:p>
            <a:endParaRPr lang="de-DE" sz="2000" dirty="0">
              <a:solidFill>
                <a:srgbClr val="00321D"/>
              </a:solidFill>
              <a:latin typeface="MetaOT-Norm" panose="020B0504030101020102" pitchFamily="34" charset="77"/>
            </a:endParaRPr>
          </a:p>
          <a:p>
            <a:r>
              <a:rPr lang="de-DE" sz="2000" dirty="0">
                <a:solidFill>
                  <a:srgbClr val="00321D"/>
                </a:solidFill>
                <a:latin typeface="MetaOT-Norm" panose="020B0504030101020102" pitchFamily="34" charset="77"/>
              </a:rPr>
              <a:t>„Bis zum 30.9. habe ich mindestens 500 Euro für die Suppenküche in unserem Stadtteil gesammelt.“</a:t>
            </a:r>
            <a:endParaRPr lang="de-DE" sz="2000" dirty="0"/>
          </a:p>
        </p:txBody>
      </p:sp>
      <p:pic>
        <p:nvPicPr>
          <p:cNvPr id="3" name="Grafik 2" descr="Ein Bild, das Text, schlagend, Schild enthält.&#10;&#10;Automatisch generierte Beschreibung">
            <a:extLst>
              <a:ext uri="{FF2B5EF4-FFF2-40B4-BE49-F238E27FC236}">
                <a16:creationId xmlns:a16="http://schemas.microsoft.com/office/drawing/2014/main" id="{5482BB63-8D5C-2659-6870-29F9ACF006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299" y="1873404"/>
            <a:ext cx="4595692" cy="1140697"/>
          </a:xfrm>
          <a:prstGeom prst="rect">
            <a:avLst/>
          </a:prstGeom>
        </p:spPr>
      </p:pic>
      <p:pic>
        <p:nvPicPr>
          <p:cNvPr id="5" name="Grafik 4">
            <a:extLst>
              <a:ext uri="{FF2B5EF4-FFF2-40B4-BE49-F238E27FC236}">
                <a16:creationId xmlns:a16="http://schemas.microsoft.com/office/drawing/2014/main" id="{642118F7-CC0B-E479-B652-827BB412CD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599" y="4473073"/>
            <a:ext cx="5143501" cy="3940523"/>
          </a:xfrm>
          <a:prstGeom prst="rect">
            <a:avLst/>
          </a:prstGeom>
        </p:spPr>
      </p:pic>
    </p:spTree>
    <p:extLst>
      <p:ext uri="{BB962C8B-B14F-4D97-AF65-F5344CB8AC3E}">
        <p14:creationId xmlns:p14="http://schemas.microsoft.com/office/powerpoint/2010/main" val="54876217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C7F68052-EC8A-0D3E-4844-55FDBDEAC784}"/>
              </a:ext>
            </a:extLst>
          </p:cNvPr>
          <p:cNvPicPr>
            <a:picLocks noChangeAspect="1"/>
          </p:cNvPicPr>
          <p:nvPr/>
        </p:nvPicPr>
        <p:blipFill>
          <a:blip r:embed="rId2"/>
          <a:stretch>
            <a:fillRect/>
          </a:stretch>
        </p:blipFill>
        <p:spPr>
          <a:xfrm>
            <a:off x="7339497" y="7880626"/>
            <a:ext cx="3608652" cy="2405768"/>
          </a:xfrm>
          <a:prstGeom prst="rect">
            <a:avLst/>
          </a:prstGeom>
        </p:spPr>
      </p:pic>
      <p:sp>
        <p:nvSpPr>
          <p:cNvPr id="4" name="Titel 3">
            <a:extLst>
              <a:ext uri="{FF2B5EF4-FFF2-40B4-BE49-F238E27FC236}">
                <a16:creationId xmlns:a16="http://schemas.microsoft.com/office/drawing/2014/main" id="{665CF3AA-69D5-3141-8342-14DB0618AA35}"/>
              </a:ext>
            </a:extLst>
          </p:cNvPr>
          <p:cNvSpPr>
            <a:spLocks noGrp="1"/>
          </p:cNvSpPr>
          <p:nvPr>
            <p:ph type="title"/>
          </p:nvPr>
        </p:nvSpPr>
        <p:spPr>
          <a:xfrm>
            <a:off x="990600" y="495300"/>
            <a:ext cx="8774988" cy="721416"/>
          </a:xfrm>
        </p:spPr>
        <p:txBody>
          <a:bodyPr/>
          <a:lstStyle/>
          <a:p>
            <a:r>
              <a:rPr lang="de-DE" b="1">
                <a:latin typeface="MetaOT-Bold" panose="020B0504030101020102" pitchFamily="34" charset="77"/>
              </a:rPr>
              <a:t>Zwei Expeditionen auf jeder Stufe</a:t>
            </a:r>
            <a:endParaRPr lang="de-DE" b="1" dirty="0">
              <a:latin typeface="MetaOT-Bold" panose="020B0504030101020102" pitchFamily="34" charset="77"/>
            </a:endParaRPr>
          </a:p>
        </p:txBody>
      </p:sp>
      <p:sp>
        <p:nvSpPr>
          <p:cNvPr id="8" name="Rechteck 7">
            <a:extLst>
              <a:ext uri="{FF2B5EF4-FFF2-40B4-BE49-F238E27FC236}">
                <a16:creationId xmlns:a16="http://schemas.microsoft.com/office/drawing/2014/main" id="{5B70182D-03AA-024C-9642-A21DFC5130ED}"/>
              </a:ext>
            </a:extLst>
          </p:cNvPr>
          <p:cNvSpPr/>
          <p:nvPr/>
        </p:nvSpPr>
        <p:spPr>
          <a:xfrm>
            <a:off x="1005840" y="1897379"/>
            <a:ext cx="8774988" cy="5016758"/>
          </a:xfrm>
          <a:prstGeom prst="rect">
            <a:avLst/>
          </a:prstGeom>
        </p:spPr>
        <p:txBody>
          <a:bodyPr wrap="square">
            <a:spAutoFit/>
          </a:bodyPr>
          <a:lstStyle/>
          <a:p>
            <a:pPr marL="457200" indent="-457200">
              <a:spcBef>
                <a:spcPts val="1200"/>
              </a:spcBef>
              <a:buFont typeface="Arial" panose="020B0604020202020204" pitchFamily="34" charset="0"/>
              <a:buChar char="•"/>
            </a:pPr>
            <a:r>
              <a:rPr lang="de-DE" sz="2800" b="1" dirty="0">
                <a:latin typeface="MetaOT-Norm" panose="020B0504030101020102" pitchFamily="34" charset="77"/>
                <a:sym typeface="Calibri"/>
              </a:rPr>
              <a:t>4-7 Teilnehmende pro Expedition</a:t>
            </a:r>
          </a:p>
          <a:p>
            <a:pPr marL="457200" indent="-457200">
              <a:spcBef>
                <a:spcPts val="1200"/>
              </a:spcBef>
              <a:buFont typeface="Arial" panose="020B0604020202020204" pitchFamily="34" charset="0"/>
              <a:buChar char="•"/>
            </a:pPr>
            <a:r>
              <a:rPr lang="de-DE" sz="2800" b="1" dirty="0">
                <a:latin typeface="MetaOT-Norm" panose="020B0504030101020102" pitchFamily="34" charset="77"/>
                <a:sym typeface="Calibri"/>
              </a:rPr>
              <a:t>Expeditionsausbildung</a:t>
            </a:r>
            <a:r>
              <a:rPr lang="de-DE" sz="2800" dirty="0">
                <a:latin typeface="MetaOT-Norm" panose="020B0504030101020102" pitchFamily="34" charset="77"/>
                <a:sym typeface="Calibri"/>
              </a:rPr>
              <a:t> (Navigieren, Biwakieren, Outdoor-Kochen, Teamverhalten, Erste Hilfe &amp; Verhalten im Notfall, Arbeit am Thema, Verhalten in der Natur)</a:t>
            </a:r>
          </a:p>
          <a:p>
            <a:pPr marL="457200" indent="-457200">
              <a:spcBef>
                <a:spcPts val="1200"/>
              </a:spcBef>
              <a:buFont typeface="Arial" panose="020B0604020202020204" pitchFamily="34" charset="0"/>
              <a:buChar char="•"/>
            </a:pPr>
            <a:r>
              <a:rPr lang="de-DE" sz="2800" b="1" dirty="0">
                <a:latin typeface="MetaOT-Norm" panose="020B0504030101020102" pitchFamily="34" charset="77"/>
                <a:sym typeface="Calibri"/>
              </a:rPr>
              <a:t>Zwei eigenständig geplante Expeditionen (Probe &amp; Abschluss; </a:t>
            </a:r>
            <a:r>
              <a:rPr lang="de-DE" sz="2800" dirty="0">
                <a:latin typeface="MetaOT-Norm" panose="020B0504030101020102" pitchFamily="34" charset="77"/>
                <a:sym typeface="Calibri"/>
              </a:rPr>
              <a:t>jeweils 1,5-4 Tage je nach Stufe) zu einem bestimmten Thema </a:t>
            </a:r>
          </a:p>
          <a:p>
            <a:pPr marL="457200" indent="-457200">
              <a:spcBef>
                <a:spcPts val="1200"/>
              </a:spcBef>
              <a:buFont typeface="Arial" panose="020B0604020202020204" pitchFamily="34" charset="0"/>
              <a:buChar char="•"/>
            </a:pPr>
            <a:r>
              <a:rPr lang="de-DE" sz="2800" b="1" dirty="0">
                <a:latin typeface="MetaOT-Norm" panose="020B0504030101020102" pitchFamily="34" charset="77"/>
                <a:sym typeface="Calibri"/>
              </a:rPr>
              <a:t>Präsentation</a:t>
            </a:r>
            <a:r>
              <a:rPr lang="de-DE" sz="2800" dirty="0">
                <a:latin typeface="MetaOT-Norm" panose="020B0504030101020102" pitchFamily="34" charset="77"/>
                <a:sym typeface="Calibri"/>
              </a:rPr>
              <a:t> am Ende (auch Song, Gedicht, Video...)</a:t>
            </a:r>
          </a:p>
          <a:p>
            <a:pPr marL="457200" indent="-457200">
              <a:spcBef>
                <a:spcPts val="1200"/>
              </a:spcBef>
              <a:buFont typeface="Arial" panose="020B0604020202020204" pitchFamily="34" charset="0"/>
              <a:buChar char="•"/>
            </a:pPr>
            <a:r>
              <a:rPr lang="de-DE" sz="2800" dirty="0">
                <a:latin typeface="MetaOT-Norm" panose="020B0504030101020102" pitchFamily="34" charset="77"/>
                <a:sym typeface="Calibri"/>
              </a:rPr>
              <a:t>Expeditionen werden von Aufsichtspersonen von Ferne beaufsichtigt (2-3 Checkpunkte täglich)</a:t>
            </a:r>
          </a:p>
        </p:txBody>
      </p:sp>
      <p:pic>
        <p:nvPicPr>
          <p:cNvPr id="7" name="Grafik 6">
            <a:extLst>
              <a:ext uri="{FF2B5EF4-FFF2-40B4-BE49-F238E27FC236}">
                <a16:creationId xmlns:a16="http://schemas.microsoft.com/office/drawing/2014/main" id="{8FAE3127-7108-C694-1DB0-45F4008014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91800" y="-5674"/>
            <a:ext cx="7696200" cy="10292068"/>
          </a:xfrm>
          <a:prstGeom prst="rect">
            <a:avLst/>
          </a:prstGeom>
        </p:spPr>
      </p:pic>
      <p:pic>
        <p:nvPicPr>
          <p:cNvPr id="3" name="10-2017 Duke Gold-Expedition (109).JPG.png" descr="10-2017 Duke Gold-Expedition (109).JPG.png">
            <a:extLst>
              <a:ext uri="{FF2B5EF4-FFF2-40B4-BE49-F238E27FC236}">
                <a16:creationId xmlns:a16="http://schemas.microsoft.com/office/drawing/2014/main" id="{927DF493-7E12-316D-3844-7141B23EF30F}"/>
              </a:ext>
            </a:extLst>
          </p:cNvPr>
          <p:cNvPicPr>
            <a:picLocks noChangeAspect="1"/>
          </p:cNvPicPr>
          <p:nvPr/>
        </p:nvPicPr>
        <p:blipFill>
          <a:blip r:embed="rId4"/>
          <a:stretch>
            <a:fillRect/>
          </a:stretch>
        </p:blipFill>
        <p:spPr>
          <a:xfrm>
            <a:off x="3718249" y="7881232"/>
            <a:ext cx="3622803" cy="2405768"/>
          </a:xfrm>
          <a:prstGeom prst="rect">
            <a:avLst/>
          </a:prstGeom>
          <a:ln w="12700">
            <a:miter lim="400000"/>
          </a:ln>
        </p:spPr>
      </p:pic>
      <p:pic>
        <p:nvPicPr>
          <p:cNvPr id="6" name="Grafik 5" descr="Ein Bild, das draußen, Straße, Fahrradhelm, Fahrradreifen enthält.&#10;&#10;Automatisch generierte Beschreibung">
            <a:extLst>
              <a:ext uri="{FF2B5EF4-FFF2-40B4-BE49-F238E27FC236}">
                <a16:creationId xmlns:a16="http://schemas.microsoft.com/office/drawing/2014/main" id="{6BE48C3D-3D05-A8C2-71B9-B6E7372F29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4" y="7876515"/>
            <a:ext cx="3717826" cy="2410485"/>
          </a:xfrm>
          <a:prstGeom prst="rect">
            <a:avLst/>
          </a:prstGeom>
        </p:spPr>
      </p:pic>
    </p:spTree>
    <p:extLst>
      <p:ext uri="{BB962C8B-B14F-4D97-AF65-F5344CB8AC3E}">
        <p14:creationId xmlns:p14="http://schemas.microsoft.com/office/powerpoint/2010/main" val="15310576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3">
            <a:extLst>
              <a:ext uri="{FF2B5EF4-FFF2-40B4-BE49-F238E27FC236}">
                <a16:creationId xmlns:a16="http://schemas.microsoft.com/office/drawing/2014/main" id="{9A2D2153-7B07-0849-AB9C-B1756E549A4A}"/>
              </a:ext>
            </a:extLst>
          </p:cNvPr>
          <p:cNvSpPr>
            <a:spLocks noGrp="1"/>
          </p:cNvSpPr>
          <p:nvPr>
            <p:ph type="title"/>
          </p:nvPr>
        </p:nvSpPr>
        <p:spPr>
          <a:xfrm>
            <a:off x="876299" y="571412"/>
            <a:ext cx="13030201" cy="721416"/>
          </a:xfrm>
        </p:spPr>
        <p:txBody>
          <a:bodyPr/>
          <a:lstStyle/>
          <a:p>
            <a:r>
              <a:rPr lang="de-DE" dirty="0">
                <a:latin typeface="MetaOT-Medi" panose="020B0504030101020102" pitchFamily="34" charset="77"/>
              </a:rPr>
              <a:t>Streckentabelle als Kernelement – Seite 2</a:t>
            </a:r>
          </a:p>
        </p:txBody>
      </p:sp>
      <p:pic>
        <p:nvPicPr>
          <p:cNvPr id="4" name="Grafik 3" descr="Ein Bild, das Text, Handschrift, Kreuzworträtsel, Quittung enthält.&#10;&#10;Automatisch generierte Beschreibung">
            <a:extLst>
              <a:ext uri="{FF2B5EF4-FFF2-40B4-BE49-F238E27FC236}">
                <a16:creationId xmlns:a16="http://schemas.microsoft.com/office/drawing/2014/main" id="{E0542A46-FEFE-1D4C-9844-731B464499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1550" y="0"/>
            <a:ext cx="7740132" cy="10320176"/>
          </a:xfrm>
          <a:prstGeom prst="rect">
            <a:avLst/>
          </a:prstGeom>
        </p:spPr>
      </p:pic>
      <p:pic>
        <p:nvPicPr>
          <p:cNvPr id="9" name="Grafik 8" descr="Ein Bild, das draußen, Pflanze, Gras, Gelände enthält.&#10;&#10;Automatisch generierte Beschreibung">
            <a:extLst>
              <a:ext uri="{FF2B5EF4-FFF2-40B4-BE49-F238E27FC236}">
                <a16:creationId xmlns:a16="http://schemas.microsoft.com/office/drawing/2014/main" id="{C6A4C43A-014C-AEBF-CE62-E197E54166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21682" y="-33176"/>
            <a:ext cx="7740132" cy="10320176"/>
          </a:xfrm>
          <a:prstGeom prst="rect">
            <a:avLst/>
          </a:prstGeom>
        </p:spPr>
      </p:pic>
      <p:pic>
        <p:nvPicPr>
          <p:cNvPr id="2" name="Grafik 1" descr="Ein Bild, das Karte, Text, Atlas enthält.&#10;&#10;Automatisch generierte Beschreibung">
            <a:extLst>
              <a:ext uri="{FF2B5EF4-FFF2-40B4-BE49-F238E27FC236}">
                <a16:creationId xmlns:a16="http://schemas.microsoft.com/office/drawing/2014/main" id="{3AB716B1-F29B-64BA-6D02-FC3C2F58A8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4777273" cy="10338508"/>
          </a:xfrm>
          <a:prstGeom prst="rect">
            <a:avLst/>
          </a:prstGeom>
        </p:spPr>
      </p:pic>
    </p:spTree>
    <p:extLst>
      <p:ext uri="{BB962C8B-B14F-4D97-AF65-F5344CB8AC3E}">
        <p14:creationId xmlns:p14="http://schemas.microsoft.com/office/powerpoint/2010/main" val="24031914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GENARAL LAYOUTS">
  <a:themeElements>
    <a:clrScheme name="Benutzerdefiniert 3">
      <a:dk1>
        <a:srgbClr val="494949"/>
      </a:dk1>
      <a:lt1>
        <a:srgbClr val="FFFFFF"/>
      </a:lt1>
      <a:dk2>
        <a:srgbClr val="858591"/>
      </a:dk2>
      <a:lt2>
        <a:srgbClr val="F2F2F5"/>
      </a:lt2>
      <a:accent1>
        <a:srgbClr val="009DDD"/>
      </a:accent1>
      <a:accent2>
        <a:srgbClr val="494949"/>
      </a:accent2>
      <a:accent3>
        <a:srgbClr val="FDCE21"/>
      </a:accent3>
      <a:accent4>
        <a:srgbClr val="9D3685"/>
      </a:accent4>
      <a:accent5>
        <a:srgbClr val="65BE6D"/>
      </a:accent5>
      <a:accent6>
        <a:srgbClr val="F0F0F0"/>
      </a:accent6>
      <a:hlink>
        <a:srgbClr val="009DDD"/>
      </a:hlink>
      <a:folHlink>
        <a:srgbClr val="D93852"/>
      </a:folHlink>
    </a:clrScheme>
    <a:fontScheme name="Simplicity - Roboto">
      <a:majorFont>
        <a:latin typeface="Roboto Condensed"/>
        <a:ea typeface=""/>
        <a:cs typeface=""/>
      </a:majorFont>
      <a:minorFont>
        <a:latin typeface="Robot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0">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28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cap="sq">
          <a:solidFill>
            <a:schemeClr val="accent2"/>
          </a:solidFill>
          <a:beve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2000" b="1" dirty="0" smtClean="0">
            <a:solidFill>
              <a:schemeClr val="bg1"/>
            </a:solidFill>
            <a:latin typeface="Montserrat" pitchFamily="2" charset="77"/>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1464D8DD685D9F4DB5F6935F2797C12D" ma:contentTypeVersion="8" ma:contentTypeDescription="Ein neues Dokument erstellen." ma:contentTypeScope="" ma:versionID="e35594f3c3841104466573006d6e0fe8">
  <xsd:schema xmlns:xsd="http://www.w3.org/2001/XMLSchema" xmlns:xs="http://www.w3.org/2001/XMLSchema" xmlns:p="http://schemas.microsoft.com/office/2006/metadata/properties" xmlns:ns2="23fc09f0-b128-4345-b7f8-765fd7a4c2fa" targetNamespace="http://schemas.microsoft.com/office/2006/metadata/properties" ma:root="true" ma:fieldsID="7c22c5fc5c43a53fec90c8e5bf93e75b" ns2:_="">
    <xsd:import namespace="23fc09f0-b128-4345-b7f8-765fd7a4c2f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3fc09f0-b128-4345-b7f8-765fd7a4c2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C579E5B-484B-42D0-BD8D-B4370DCED160}">
  <ds:schemaRefs>
    <ds:schemaRef ds:uri="http://schemas.microsoft.com/sharepoint/v3/contenttype/forms"/>
  </ds:schemaRefs>
</ds:datastoreItem>
</file>

<file path=customXml/itemProps2.xml><?xml version="1.0" encoding="utf-8"?>
<ds:datastoreItem xmlns:ds="http://schemas.openxmlformats.org/officeDocument/2006/customXml" ds:itemID="{B48EEBB9-F083-4A86-8AD6-130D351393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3fc09f0-b128-4345-b7f8-765fd7a4c2f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DF4CF0E-A254-4D4F-8668-E49C4E0E0640}">
  <ds:schemaRefs>
    <ds:schemaRef ds:uri="d6f29593-4b51-46af-bb72-51a39ea6b3d3"/>
    <ds:schemaRef ds:uri="http://purl.org/dc/elements/1.1/"/>
    <ds:schemaRef ds:uri="e4b7cb55-b435-4c63-8688-8fc0caa1ef39"/>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http://purl.org/dc/term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1312</Words>
  <Application>Microsoft Macintosh PowerPoint</Application>
  <PresentationFormat>Benutzerdefiniert</PresentationFormat>
  <Paragraphs>167</Paragraphs>
  <Slides>20</Slides>
  <Notes>5</Notes>
  <HiddenSlides>0</HiddenSlides>
  <MMClips>0</MMClips>
  <ScaleCrop>false</ScaleCrop>
  <HeadingPairs>
    <vt:vector size="8" baseType="variant">
      <vt:variant>
        <vt:lpstr>Verwendete Schriftarten</vt:lpstr>
      </vt:variant>
      <vt:variant>
        <vt:i4>8</vt:i4>
      </vt:variant>
      <vt:variant>
        <vt:lpstr>Design</vt:lpstr>
      </vt:variant>
      <vt:variant>
        <vt:i4>1</vt:i4>
      </vt:variant>
      <vt:variant>
        <vt:lpstr>Eingebettete OLE-Server</vt:lpstr>
      </vt:variant>
      <vt:variant>
        <vt:i4>1</vt:i4>
      </vt:variant>
      <vt:variant>
        <vt:lpstr>Folientitel</vt:lpstr>
      </vt:variant>
      <vt:variant>
        <vt:i4>20</vt:i4>
      </vt:variant>
    </vt:vector>
  </HeadingPairs>
  <TitlesOfParts>
    <vt:vector size="30" baseType="lpstr">
      <vt:lpstr>Arial</vt:lpstr>
      <vt:lpstr>Calibri</vt:lpstr>
      <vt:lpstr>MetaOT-Bold</vt:lpstr>
      <vt:lpstr>MetaOT-Medi</vt:lpstr>
      <vt:lpstr>MetaOT-Norm</vt:lpstr>
      <vt:lpstr>Montserrat</vt:lpstr>
      <vt:lpstr>Source Sans Pro</vt:lpstr>
      <vt:lpstr>Wingdings</vt:lpstr>
      <vt:lpstr>GENARAL LAYOUTS</vt:lpstr>
      <vt:lpstr>think-cell Slide</vt:lpstr>
      <vt:lpstr>PowerPoint-Präsentation</vt:lpstr>
      <vt:lpstr>Geschichte &amp; Hintergrund</vt:lpstr>
      <vt:lpstr>Der Award Rahmen</vt:lpstr>
      <vt:lpstr>Teilnahmeprozess</vt:lpstr>
      <vt:lpstr>Beispiele für Aktivitäten</vt:lpstr>
      <vt:lpstr>Ein persönliches Duke Programm </vt:lpstr>
      <vt:lpstr>Smarte Ziele</vt:lpstr>
      <vt:lpstr>Zwei Expeditionen auf jeder Stufe</vt:lpstr>
      <vt:lpstr>Streckentabelle als Kernelement – Seite 2</vt:lpstr>
      <vt:lpstr>Wirkungslogik für die Entfaltung von Stärken und Potenzialen</vt:lpstr>
      <vt:lpstr>Theory of Change</vt:lpstr>
      <vt:lpstr>Wirkung für Programmanbieter</vt:lpstr>
      <vt:lpstr>Wirkung für Award Leader</vt:lpstr>
      <vt:lpstr>Leitprinzipien des Awards</vt:lpstr>
      <vt:lpstr>Übersicht über die Kosten</vt:lpstr>
      <vt:lpstr>5 Schritte zur Programmumsetzung</vt:lpstr>
      <vt:lpstr>Auszeichnungen &amp; Schirmherrschaften </vt:lpstr>
      <vt:lpstr>Zusammensetzung unserer Programmanbieter </vt:lpstr>
      <vt:lpstr>Videoempfehlungen</vt:lpstr>
      <vt:lpstr>Kontakt</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Палотенце</dc:creator>
  <cp:lastModifiedBy>Vanessa Masing</cp:lastModifiedBy>
  <cp:revision>1376</cp:revision>
  <dcterms:created xsi:type="dcterms:W3CDTF">2015-01-20T11:47:48Z</dcterms:created>
  <dcterms:modified xsi:type="dcterms:W3CDTF">2026-07-01T12:37:01Z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0x0101001464D8DD685D9F4DB5F6935F2797C12D</vt:lpwstr>
  </property>
</Properties>
</file>